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Droid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DroidSans-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Droid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3" name="Shape 43"/>
        <p:cNvGrpSpPr/>
        <p:nvPr/>
      </p:nvGrpSpPr>
      <p:grpSpPr>
        <a:xfrm>
          <a:off x="0" y="0"/>
          <a:ext cx="0" cy="0"/>
          <a:chOff x="0" y="0"/>
          <a:chExt cx="0" cy="0"/>
        </a:xfrm>
      </p:grpSpPr>
      <p:sp>
        <p:nvSpPr>
          <p:cNvPr id="44" name="Shape 4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45" name="Shape 4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p:nvPr/>
        </p:nvSpPr>
        <p:spPr>
          <a:xfrm>
            <a:off x="4724400" y="0"/>
            <a:ext cx="3012140" cy="5140547"/>
          </a:xfrm>
          <a:custGeom>
            <a:pathLst>
              <a:path extrusionOk="0" h="6854064" w="3012141">
                <a:moveTo>
                  <a:pt x="2623817" y="0"/>
                </a:moveTo>
                <a:lnTo>
                  <a:pt x="2791741" y="608783"/>
                </a:lnTo>
                <a:lnTo>
                  <a:pt x="1826176" y="1301537"/>
                </a:lnTo>
                <a:lnTo>
                  <a:pt x="2130539" y="2466623"/>
                </a:lnTo>
                <a:lnTo>
                  <a:pt x="1175470" y="3190866"/>
                </a:lnTo>
                <a:lnTo>
                  <a:pt x="1469337" y="4355952"/>
                </a:lnTo>
                <a:lnTo>
                  <a:pt x="493277" y="5080194"/>
                </a:lnTo>
                <a:lnTo>
                  <a:pt x="808135" y="6255776"/>
                </a:lnTo>
                <a:lnTo>
                  <a:pt x="0" y="6854064"/>
                </a:lnTo>
                <a:lnTo>
                  <a:pt x="388325" y="6854064"/>
                </a:lnTo>
                <a:lnTo>
                  <a:pt x="1007545" y="6308258"/>
                </a:lnTo>
                <a:lnTo>
                  <a:pt x="713678" y="5122179"/>
                </a:lnTo>
                <a:lnTo>
                  <a:pt x="1679242" y="4408433"/>
                </a:lnTo>
                <a:lnTo>
                  <a:pt x="1364384" y="3232851"/>
                </a:lnTo>
                <a:lnTo>
                  <a:pt x="2361435" y="2498112"/>
                </a:lnTo>
                <a:lnTo>
                  <a:pt x="2015091" y="1343522"/>
                </a:lnTo>
                <a:lnTo>
                  <a:pt x="3012141" y="608783"/>
                </a:lnTo>
                <a:lnTo>
                  <a:pt x="2833722" y="0"/>
                </a:lnTo>
              </a:path>
            </a:pathLst>
          </a:custGeom>
          <a:solidFill>
            <a:schemeClr val="dk1"/>
          </a:solidFill>
          <a:ln>
            <a:noFill/>
          </a:ln>
        </p:spPr>
        <p:txBody>
          <a:bodyPr anchorCtr="0" anchor="ctr" bIns="45700" lIns="91425" rIns="91425" tIns="45700">
            <a:noAutofit/>
          </a:bodyPr>
          <a:lstStyle/>
          <a:p>
            <a:pPr lvl="0">
              <a:spcBef>
                <a:spcPts val="0"/>
              </a:spcBef>
              <a:buNone/>
            </a:pPr>
            <a:r>
              <a:t/>
            </a:r>
            <a:endParaRPr/>
          </a:p>
        </p:txBody>
      </p:sp>
      <p:grpSp>
        <p:nvGrpSpPr>
          <p:cNvPr id="12" name="Shape 12"/>
          <p:cNvGrpSpPr/>
          <p:nvPr/>
        </p:nvGrpSpPr>
        <p:grpSpPr>
          <a:xfrm>
            <a:off x="4571999" y="0"/>
            <a:ext cx="4546600" cy="5143499"/>
            <a:chOff x="1447" y="0"/>
            <a:chExt cx="2863" cy="4319"/>
          </a:xfrm>
        </p:grpSpPr>
        <p:sp>
          <p:nvSpPr>
            <p:cNvPr id="13" name="Shape 13"/>
            <p:cNvSpPr/>
            <p:nvPr/>
          </p:nvSpPr>
          <p:spPr>
            <a:xfrm>
              <a:off x="1447" y="0"/>
              <a:ext cx="1885" cy="4319"/>
            </a:xfrm>
            <a:custGeom>
              <a:pathLst>
                <a:path extrusionOk="0" h="4320" w="1886">
                  <a:moveTo>
                    <a:pt x="1719" y="0"/>
                  </a:moveTo>
                  <a:lnTo>
                    <a:pt x="1813" y="357"/>
                  </a:lnTo>
                  <a:lnTo>
                    <a:pt x="1194" y="805"/>
                  </a:lnTo>
                  <a:lnTo>
                    <a:pt x="1393" y="1544"/>
                  </a:lnTo>
                  <a:lnTo>
                    <a:pt x="777" y="1991"/>
                  </a:lnTo>
                  <a:lnTo>
                    <a:pt x="972" y="2734"/>
                  </a:lnTo>
                  <a:lnTo>
                    <a:pt x="355" y="3178"/>
                  </a:lnTo>
                  <a:lnTo>
                    <a:pt x="554" y="3921"/>
                  </a:lnTo>
                  <a:lnTo>
                    <a:pt x="0" y="4320"/>
                  </a:lnTo>
                  <a:lnTo>
                    <a:pt x="109" y="4320"/>
                  </a:lnTo>
                  <a:lnTo>
                    <a:pt x="623" y="3948"/>
                  </a:lnTo>
                  <a:lnTo>
                    <a:pt x="430" y="3205"/>
                  </a:lnTo>
                  <a:lnTo>
                    <a:pt x="1045" y="2761"/>
                  </a:lnTo>
                  <a:lnTo>
                    <a:pt x="850" y="2018"/>
                  </a:lnTo>
                  <a:lnTo>
                    <a:pt x="1468" y="1572"/>
                  </a:lnTo>
                  <a:lnTo>
                    <a:pt x="1271" y="830"/>
                  </a:lnTo>
                  <a:lnTo>
                    <a:pt x="1886" y="386"/>
                  </a:lnTo>
                  <a:lnTo>
                    <a:pt x="1788" y="0"/>
                  </a:lnTo>
                  <a:lnTo>
                    <a:pt x="1719" y="0"/>
                  </a:lnTo>
                  <a:close/>
                </a:path>
              </a:pathLst>
            </a:custGeom>
            <a:solidFill>
              <a:srgbClr val="A64129"/>
            </a:solidFill>
            <a:ln>
              <a:noFill/>
            </a:ln>
          </p:spPr>
          <p:txBody>
            <a:bodyPr anchorCtr="0" anchor="t" bIns="45700" lIns="91425" rIns="91425" tIns="45700">
              <a:noAutofit/>
            </a:bodyPr>
            <a:lstStyle/>
            <a:p>
              <a:pPr lvl="0">
                <a:spcBef>
                  <a:spcPts val="0"/>
                </a:spcBef>
                <a:buNone/>
              </a:pPr>
              <a:r>
                <a:t/>
              </a:r>
              <a:endParaRPr/>
            </a:p>
          </p:txBody>
        </p:sp>
        <p:sp>
          <p:nvSpPr>
            <p:cNvPr id="14" name="Shape 14"/>
            <p:cNvSpPr/>
            <p:nvPr/>
          </p:nvSpPr>
          <p:spPr>
            <a:xfrm>
              <a:off x="1559" y="0"/>
              <a:ext cx="1978" cy="4319"/>
            </a:xfrm>
            <a:custGeom>
              <a:pathLst>
                <a:path extrusionOk="0" h="4320" w="1979">
                  <a:moveTo>
                    <a:pt x="1673" y="0"/>
                  </a:moveTo>
                  <a:lnTo>
                    <a:pt x="1777" y="382"/>
                  </a:lnTo>
                  <a:lnTo>
                    <a:pt x="1160" y="830"/>
                  </a:lnTo>
                  <a:lnTo>
                    <a:pt x="1357" y="1570"/>
                  </a:lnTo>
                  <a:lnTo>
                    <a:pt x="743" y="2016"/>
                  </a:lnTo>
                  <a:lnTo>
                    <a:pt x="936" y="2759"/>
                  </a:lnTo>
                  <a:lnTo>
                    <a:pt x="319" y="3204"/>
                  </a:lnTo>
                  <a:lnTo>
                    <a:pt x="517" y="3947"/>
                  </a:lnTo>
                  <a:lnTo>
                    <a:pt x="0" y="4320"/>
                  </a:lnTo>
                  <a:lnTo>
                    <a:pt x="304" y="4320"/>
                  </a:lnTo>
                  <a:lnTo>
                    <a:pt x="717" y="4025"/>
                  </a:lnTo>
                  <a:lnTo>
                    <a:pt x="521" y="3280"/>
                  </a:lnTo>
                  <a:lnTo>
                    <a:pt x="1136" y="2836"/>
                  </a:lnTo>
                  <a:lnTo>
                    <a:pt x="941" y="2093"/>
                  </a:lnTo>
                  <a:lnTo>
                    <a:pt x="1559" y="1648"/>
                  </a:lnTo>
                  <a:lnTo>
                    <a:pt x="1362" y="905"/>
                  </a:lnTo>
                  <a:lnTo>
                    <a:pt x="1979" y="461"/>
                  </a:lnTo>
                  <a:lnTo>
                    <a:pt x="1859" y="0"/>
                  </a:lnTo>
                  <a:lnTo>
                    <a:pt x="1673" y="0"/>
                  </a:lnTo>
                  <a:close/>
                </a:path>
              </a:pathLst>
            </a:custGeom>
            <a:solidFill>
              <a:srgbClr val="384452"/>
            </a:solidFill>
            <a:ln>
              <a:noFill/>
            </a:ln>
          </p:spPr>
          <p:txBody>
            <a:bodyPr anchorCtr="0" anchor="t" bIns="45700" lIns="91425" rIns="91425" tIns="45700">
              <a:noAutofit/>
            </a:bodyPr>
            <a:lstStyle/>
            <a:p>
              <a:pPr lvl="0">
                <a:spcBef>
                  <a:spcPts val="0"/>
                </a:spcBef>
                <a:buNone/>
              </a:pPr>
              <a:r>
                <a:t/>
              </a:r>
              <a:endParaRPr/>
            </a:p>
          </p:txBody>
        </p:sp>
        <p:sp>
          <p:nvSpPr>
            <p:cNvPr id="15" name="Shape 15"/>
            <p:cNvSpPr/>
            <p:nvPr/>
          </p:nvSpPr>
          <p:spPr>
            <a:xfrm>
              <a:off x="2090" y="0"/>
              <a:ext cx="1805" cy="4319"/>
            </a:xfrm>
            <a:custGeom>
              <a:pathLst>
                <a:path extrusionOk="0" h="4320" w="1806">
                  <a:moveTo>
                    <a:pt x="1462" y="0"/>
                  </a:moveTo>
                  <a:lnTo>
                    <a:pt x="1604" y="510"/>
                  </a:lnTo>
                  <a:lnTo>
                    <a:pt x="987" y="958"/>
                  </a:lnTo>
                  <a:lnTo>
                    <a:pt x="1183" y="1696"/>
                  </a:lnTo>
                  <a:lnTo>
                    <a:pt x="570" y="2142"/>
                  </a:lnTo>
                  <a:lnTo>
                    <a:pt x="764" y="2885"/>
                  </a:lnTo>
                  <a:lnTo>
                    <a:pt x="147" y="3329"/>
                  </a:lnTo>
                  <a:lnTo>
                    <a:pt x="344" y="4072"/>
                  </a:lnTo>
                  <a:lnTo>
                    <a:pt x="0" y="4320"/>
                  </a:lnTo>
                  <a:lnTo>
                    <a:pt x="304" y="4320"/>
                  </a:lnTo>
                  <a:lnTo>
                    <a:pt x="544" y="4151"/>
                  </a:lnTo>
                  <a:lnTo>
                    <a:pt x="349" y="3406"/>
                  </a:lnTo>
                  <a:lnTo>
                    <a:pt x="965" y="2961"/>
                  </a:lnTo>
                  <a:lnTo>
                    <a:pt x="768" y="2220"/>
                  </a:lnTo>
                  <a:lnTo>
                    <a:pt x="1385" y="1776"/>
                  </a:lnTo>
                  <a:lnTo>
                    <a:pt x="1189" y="1031"/>
                  </a:lnTo>
                  <a:lnTo>
                    <a:pt x="1806" y="586"/>
                  </a:lnTo>
                  <a:lnTo>
                    <a:pt x="1647" y="0"/>
                  </a:lnTo>
                  <a:lnTo>
                    <a:pt x="1462" y="0"/>
                  </a:lnTo>
                  <a:close/>
                </a:path>
              </a:pathLst>
            </a:custGeom>
            <a:solidFill>
              <a:srgbClr val="F68C1F"/>
            </a:solidFill>
            <a:ln>
              <a:noFill/>
            </a:ln>
          </p:spPr>
          <p:txBody>
            <a:bodyPr anchorCtr="0" anchor="t" bIns="45700" lIns="91425" rIns="91425" tIns="45700">
              <a:noAutofit/>
            </a:bodyPr>
            <a:lstStyle/>
            <a:p>
              <a:pPr lvl="0">
                <a:spcBef>
                  <a:spcPts val="0"/>
                </a:spcBef>
                <a:buNone/>
              </a:pPr>
              <a:r>
                <a:t/>
              </a:r>
              <a:endParaRPr/>
            </a:p>
          </p:txBody>
        </p:sp>
        <p:sp>
          <p:nvSpPr>
            <p:cNvPr id="16" name="Shape 16"/>
            <p:cNvSpPr/>
            <p:nvPr/>
          </p:nvSpPr>
          <p:spPr>
            <a:xfrm>
              <a:off x="2463" y="0"/>
              <a:ext cx="1847" cy="4319"/>
            </a:xfrm>
            <a:custGeom>
              <a:pathLst>
                <a:path extrusionOk="0" h="4320" w="1848">
                  <a:moveTo>
                    <a:pt x="1311" y="0"/>
                  </a:moveTo>
                  <a:lnTo>
                    <a:pt x="1475" y="606"/>
                  </a:lnTo>
                  <a:lnTo>
                    <a:pt x="856" y="1055"/>
                  </a:lnTo>
                  <a:lnTo>
                    <a:pt x="1054" y="1794"/>
                  </a:lnTo>
                  <a:lnTo>
                    <a:pt x="439" y="2240"/>
                  </a:lnTo>
                  <a:lnTo>
                    <a:pt x="634" y="2981"/>
                  </a:lnTo>
                  <a:lnTo>
                    <a:pt x="16" y="3428"/>
                  </a:lnTo>
                  <a:lnTo>
                    <a:pt x="215" y="4169"/>
                  </a:lnTo>
                  <a:lnTo>
                    <a:pt x="0" y="4320"/>
                  </a:lnTo>
                  <a:lnTo>
                    <a:pt x="570" y="4320"/>
                  </a:lnTo>
                  <a:lnTo>
                    <a:pt x="584" y="4304"/>
                  </a:lnTo>
                  <a:lnTo>
                    <a:pt x="391" y="3570"/>
                  </a:lnTo>
                  <a:lnTo>
                    <a:pt x="1005" y="3118"/>
                  </a:lnTo>
                  <a:lnTo>
                    <a:pt x="810" y="2380"/>
                  </a:lnTo>
                  <a:lnTo>
                    <a:pt x="1422" y="1936"/>
                  </a:lnTo>
                  <a:lnTo>
                    <a:pt x="1229" y="1193"/>
                  </a:lnTo>
                  <a:lnTo>
                    <a:pt x="1848" y="743"/>
                  </a:lnTo>
                  <a:lnTo>
                    <a:pt x="1650" y="0"/>
                  </a:lnTo>
                  <a:lnTo>
                    <a:pt x="1311" y="0"/>
                  </a:lnTo>
                  <a:close/>
                </a:path>
              </a:pathLst>
            </a:custGeom>
            <a:solidFill>
              <a:srgbClr val="A4BDC0"/>
            </a:solidFill>
            <a:ln>
              <a:noFill/>
            </a:ln>
          </p:spPr>
          <p:txBody>
            <a:bodyPr anchorCtr="0" anchor="t" bIns="45700" lIns="91425" rIns="91425" tIns="45700">
              <a:noAutofit/>
            </a:bodyPr>
            <a:lstStyle/>
            <a:p>
              <a:pPr lvl="0">
                <a:spcBef>
                  <a:spcPts val="0"/>
                </a:spcBef>
                <a:buNone/>
              </a:pPr>
              <a:r>
                <a:t/>
              </a:r>
              <a:endParaRPr/>
            </a:p>
          </p:txBody>
        </p:sp>
      </p:grpSp>
      <p:sp>
        <p:nvSpPr>
          <p:cNvPr id="17" name="Shape 17"/>
          <p:cNvSpPr txBox="1"/>
          <p:nvPr>
            <p:ph type="ctrTitle"/>
          </p:nvPr>
        </p:nvSpPr>
        <p:spPr>
          <a:xfrm>
            <a:off x="685800" y="746438"/>
            <a:ext cx="5258700" cy="1158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8" name="Shape 18"/>
          <p:cNvSpPr txBox="1"/>
          <p:nvPr>
            <p:ph idx="1" type="subTitle"/>
          </p:nvPr>
        </p:nvSpPr>
        <p:spPr>
          <a:xfrm>
            <a:off x="685800" y="1986416"/>
            <a:ext cx="5258700" cy="772800"/>
          </a:xfrm>
          <a:prstGeom prst="rect">
            <a:avLst/>
          </a:prstGeom>
        </p:spPr>
        <p:txBody>
          <a:bodyPr anchorCtr="0" anchor="t" bIns="91425" lIns="91425" rIns="91425" tIns="91425"/>
          <a:lstStyle>
            <a:lvl1pPr lvl="0">
              <a:spcBef>
                <a:spcPts val="0"/>
              </a:spcBef>
              <a:buNone/>
              <a:defRPr/>
            </a:lvl1pPr>
            <a:lvl2pPr lvl="1">
              <a:spcBef>
                <a:spcPts val="0"/>
              </a:spcBef>
              <a:buSzPct val="100000"/>
              <a:buNone/>
              <a:defRPr sz="3000"/>
            </a:lvl2pPr>
            <a:lvl3pPr lvl="2">
              <a:spcBef>
                <a:spcPts val="0"/>
              </a:spcBef>
              <a:buSzPct val="100000"/>
              <a:buNone/>
              <a:defRPr sz="3000"/>
            </a:lvl3pPr>
            <a:lvl4pPr lvl="3">
              <a:spcBef>
                <a:spcPts val="0"/>
              </a:spcBef>
              <a:buSzPct val="100000"/>
              <a:buNone/>
              <a:defRPr sz="3000"/>
            </a:lvl4pPr>
            <a:lvl5pPr lvl="4">
              <a:spcBef>
                <a:spcPts val="0"/>
              </a:spcBef>
              <a:buSzPct val="100000"/>
              <a:buNone/>
              <a:defRPr sz="3000"/>
            </a:lvl5pPr>
            <a:lvl6pPr lvl="5">
              <a:spcBef>
                <a:spcPts val="0"/>
              </a:spcBef>
              <a:buSzPct val="100000"/>
              <a:buNone/>
              <a:defRPr sz="3000"/>
            </a:lvl6pPr>
            <a:lvl7pPr lvl="6">
              <a:spcBef>
                <a:spcPts val="0"/>
              </a:spcBef>
              <a:buSzPct val="100000"/>
              <a:buNone/>
              <a:defRPr sz="3000"/>
            </a:lvl7pPr>
            <a:lvl8pPr lvl="7">
              <a:spcBef>
                <a:spcPts val="0"/>
              </a:spcBef>
              <a:buSzPct val="100000"/>
              <a:buNone/>
              <a:defRPr sz="3000"/>
            </a:lvl8pPr>
            <a:lvl9pPr lvl="8">
              <a:spcBef>
                <a:spcPts val="0"/>
              </a:spcBef>
              <a:buSzPct val="100000"/>
              <a:buNone/>
              <a:defRPr sz="3000"/>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p:nvPr/>
        </p:nvSpPr>
        <p:spPr>
          <a:xfrm rot="-5400000">
            <a:off x="6431898" y="2431398"/>
            <a:ext cx="904306" cy="4519896"/>
          </a:xfrm>
          <a:custGeom>
            <a:pathLst>
              <a:path extrusionOk="0" h="4519897" w="1205742">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anchorCtr="0" anchor="ctr" bIns="45700" lIns="91425" rIns="91425" tIns="45700">
            <a:noAutofit/>
          </a:bodyPr>
          <a:lstStyle/>
          <a:p>
            <a:pPr lvl="0">
              <a:spcBef>
                <a:spcPts val="0"/>
              </a:spcBef>
              <a:buNone/>
            </a:pPr>
            <a:r>
              <a:t/>
            </a:r>
            <a:endParaRPr/>
          </a:p>
        </p:txBody>
      </p:sp>
      <p:sp>
        <p:nvSpPr>
          <p:cNvPr id="22" name="Shape 22"/>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457200" y="1200150"/>
            <a:ext cx="82296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4" name="Shape 2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 name="Shape 25"/>
        <p:cNvGrpSpPr/>
        <p:nvPr/>
      </p:nvGrpSpPr>
      <p:grpSpPr>
        <a:xfrm>
          <a:off x="0" y="0"/>
          <a:ext cx="0" cy="0"/>
          <a:chOff x="0" y="0"/>
          <a:chExt cx="0" cy="0"/>
        </a:xfrm>
      </p:grpSpPr>
      <p:sp>
        <p:nvSpPr>
          <p:cNvPr id="26" name="Shape 26"/>
          <p:cNvSpPr/>
          <p:nvPr/>
        </p:nvSpPr>
        <p:spPr>
          <a:xfrm rot="-5400000">
            <a:off x="6431898" y="2431398"/>
            <a:ext cx="904306" cy="4519896"/>
          </a:xfrm>
          <a:custGeom>
            <a:pathLst>
              <a:path extrusionOk="0" h="4519897" w="1205742">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rgbClr val="A5BDC0"/>
          </a:solidFill>
          <a:ln>
            <a:noFill/>
          </a:ln>
        </p:spPr>
        <p:txBody>
          <a:bodyPr anchorCtr="0" anchor="ctr" bIns="45700" lIns="91425" rIns="91425" tIns="45700">
            <a:noAutofit/>
          </a:bodyPr>
          <a:lstStyle/>
          <a:p>
            <a:pPr lvl="0">
              <a:spcBef>
                <a:spcPts val="0"/>
              </a:spcBef>
              <a:buNone/>
            </a:pPr>
            <a:r>
              <a:t/>
            </a:r>
            <a:endParaRPr/>
          </a:p>
        </p:txBody>
      </p:sp>
      <p:sp>
        <p:nvSpPr>
          <p:cNvPr id="27" name="Shape 27"/>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solidFill>
                  <a:srgbClr val="A64128"/>
                </a:solidFill>
              </a:defRPr>
            </a:lvl1pPr>
            <a:lvl2pPr lvl="1">
              <a:spcBef>
                <a:spcPts val="0"/>
              </a:spcBef>
              <a:defRPr>
                <a:solidFill>
                  <a:srgbClr val="A64128"/>
                </a:solidFill>
              </a:defRPr>
            </a:lvl2pPr>
            <a:lvl3pPr lvl="2">
              <a:spcBef>
                <a:spcPts val="0"/>
              </a:spcBef>
              <a:defRPr>
                <a:solidFill>
                  <a:srgbClr val="A64128"/>
                </a:solidFill>
              </a:defRPr>
            </a:lvl3pPr>
            <a:lvl4pPr lvl="3">
              <a:spcBef>
                <a:spcPts val="0"/>
              </a:spcBef>
              <a:defRPr>
                <a:solidFill>
                  <a:srgbClr val="A64128"/>
                </a:solidFill>
              </a:defRPr>
            </a:lvl4pPr>
            <a:lvl5pPr lvl="4">
              <a:spcBef>
                <a:spcPts val="0"/>
              </a:spcBef>
              <a:defRPr>
                <a:solidFill>
                  <a:srgbClr val="A64128"/>
                </a:solidFill>
              </a:defRPr>
            </a:lvl5pPr>
            <a:lvl6pPr lvl="5">
              <a:spcBef>
                <a:spcPts val="0"/>
              </a:spcBef>
              <a:defRPr>
                <a:solidFill>
                  <a:srgbClr val="A64128"/>
                </a:solidFill>
              </a:defRPr>
            </a:lvl6pPr>
            <a:lvl7pPr lvl="6">
              <a:spcBef>
                <a:spcPts val="0"/>
              </a:spcBef>
              <a:defRPr>
                <a:solidFill>
                  <a:srgbClr val="A64128"/>
                </a:solidFill>
              </a:defRPr>
            </a:lvl7pPr>
            <a:lvl8pPr lvl="7">
              <a:spcBef>
                <a:spcPts val="0"/>
              </a:spcBef>
              <a:defRPr>
                <a:solidFill>
                  <a:srgbClr val="A64128"/>
                </a:solidFill>
              </a:defRPr>
            </a:lvl8pPr>
            <a:lvl9pPr lvl="8">
              <a:spcBef>
                <a:spcPts val="0"/>
              </a:spcBef>
              <a:defRPr>
                <a:solidFill>
                  <a:srgbClr val="A64128"/>
                </a:solidFill>
              </a:defRPr>
            </a:lvl9pPr>
          </a:lstStyle>
          <a:p/>
        </p:txBody>
      </p:sp>
      <p:sp>
        <p:nvSpPr>
          <p:cNvPr id="28" name="Shape 28"/>
          <p:cNvSpPr txBox="1"/>
          <p:nvPr>
            <p:ph idx="1" type="body"/>
          </p:nvPr>
        </p:nvSpPr>
        <p:spPr>
          <a:xfrm>
            <a:off x="457200"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2" type="body"/>
          </p:nvPr>
        </p:nvSpPr>
        <p:spPr>
          <a:xfrm>
            <a:off x="4692273"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p:nvPr/>
        </p:nvSpPr>
        <p:spPr>
          <a:xfrm rot="-5400000">
            <a:off x="6431898" y="2431398"/>
            <a:ext cx="904306" cy="4519896"/>
          </a:xfrm>
          <a:custGeom>
            <a:pathLst>
              <a:path extrusionOk="0" h="4519897" w="1205742">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anchorCtr="0" anchor="ctr" bIns="45700" lIns="91425" rIns="91425" tIns="45700">
            <a:noAutofit/>
          </a:bodyPr>
          <a:lstStyle/>
          <a:p>
            <a:pPr lvl="0">
              <a:spcBef>
                <a:spcPts val="0"/>
              </a:spcBef>
              <a:buNone/>
            </a:pPr>
            <a:r>
              <a:t/>
            </a:r>
            <a:endParaRPr/>
          </a:p>
        </p:txBody>
      </p:sp>
      <p:sp>
        <p:nvSpPr>
          <p:cNvPr id="34" name="Shape 3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35" name="Shape 35"/>
        <p:cNvGrpSpPr/>
        <p:nvPr/>
      </p:nvGrpSpPr>
      <p:grpSpPr>
        <a:xfrm>
          <a:off x="0" y="0"/>
          <a:ext cx="0" cy="0"/>
          <a:chOff x="0" y="0"/>
          <a:chExt cx="0" cy="0"/>
        </a:xfrm>
      </p:grpSpPr>
      <p:sp>
        <p:nvSpPr>
          <p:cNvPr id="36" name="Shape 36"/>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0"/>
              </a:spcBef>
              <a:buClr>
                <a:schemeClr val="dk1"/>
              </a:buClr>
              <a:buSzPct val="100000"/>
              <a:buNone/>
              <a:defRPr b="1" sz="1800">
                <a:solidFill>
                  <a:schemeClr val="dk1"/>
                </a:solidFill>
              </a:defRPr>
            </a:lvl1pPr>
          </a:lstStyle>
          <a:p/>
        </p:txBody>
      </p:sp>
      <p:sp>
        <p:nvSpPr>
          <p:cNvPr id="37" name="Shape 37"/>
          <p:cNvSpPr/>
          <p:nvPr/>
        </p:nvSpPr>
        <p:spPr>
          <a:xfrm rot="10800000">
            <a:off x="7938258" y="0"/>
            <a:ext cx="1205741" cy="3389922"/>
          </a:xfrm>
          <a:custGeom>
            <a:pathLst>
              <a:path extrusionOk="0" h="4519897" w="1205742">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anchorCtr="0" anchor="ctr" bIns="45700" lIns="91425" rIns="91425" tIns="45700">
            <a:noAutofit/>
          </a:bodyPr>
          <a:lstStyle/>
          <a:p>
            <a:pPr lvl="0">
              <a:spcBef>
                <a:spcPts val="0"/>
              </a:spcBef>
              <a:buNone/>
            </a:pPr>
            <a:r>
              <a:t/>
            </a:r>
            <a:endParaRPr/>
          </a:p>
        </p:txBody>
      </p:sp>
      <p:sp>
        <p:nvSpPr>
          <p:cNvPr id="38" name="Shape 38"/>
          <p:cNvSpPr/>
          <p:nvPr/>
        </p:nvSpPr>
        <p:spPr>
          <a:xfrm rot="5400000">
            <a:off x="1807794" y="-1807795"/>
            <a:ext cx="904306" cy="4519896"/>
          </a:xfrm>
          <a:custGeom>
            <a:pathLst>
              <a:path extrusionOk="0" h="4519897" w="1205742">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anchorCtr="0" anchor="ctr" bIns="45700" lIns="91425" rIns="91425" tIns="45700">
            <a:noAutofit/>
          </a:bodyPr>
          <a:lstStyle/>
          <a:p>
            <a:pPr lvl="0">
              <a:spcBef>
                <a:spcPts val="0"/>
              </a:spcBef>
              <a:buNone/>
            </a:pPr>
            <a:r>
              <a:t/>
            </a:r>
            <a:endParaRPr/>
          </a:p>
        </p:txBody>
      </p:sp>
      <p:sp>
        <p:nvSpPr>
          <p:cNvPr id="39" name="Shape 39"/>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0" name="Shape 40"/>
        <p:cNvGrpSpPr/>
        <p:nvPr/>
      </p:nvGrpSpPr>
      <p:grpSpPr>
        <a:xfrm>
          <a:off x="0" y="0"/>
          <a:ext cx="0" cy="0"/>
          <a:chOff x="0" y="0"/>
          <a:chExt cx="0" cy="0"/>
        </a:xfrm>
      </p:grpSpPr>
      <p:sp>
        <p:nvSpPr>
          <p:cNvPr id="41" name="Shape 41"/>
          <p:cNvSpPr/>
          <p:nvPr/>
        </p:nvSpPr>
        <p:spPr>
          <a:xfrm rot="-5400000">
            <a:off x="6431898" y="2431398"/>
            <a:ext cx="904306" cy="4519896"/>
          </a:xfrm>
          <a:custGeom>
            <a:pathLst>
              <a:path extrusionOk="0" h="4519897" w="1205742">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anchorCtr="0" anchor="ctr" bIns="45700" lIns="91425" rIns="91425" tIns="45700">
            <a:noAutofit/>
          </a:bodyPr>
          <a:lstStyle/>
          <a:p>
            <a:pPr lvl="0">
              <a:spcBef>
                <a:spcPts val="0"/>
              </a:spcBef>
              <a:buNone/>
            </a:pPr>
            <a:r>
              <a:t/>
            </a:r>
            <a:endParaRPr/>
          </a:p>
        </p:txBody>
      </p:sp>
      <p:sp>
        <p:nvSpPr>
          <p:cNvPr id="42" name="Shape 42"/>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p:nvPr/>
        </p:nvSpPr>
        <p:spPr>
          <a:xfrm>
            <a:off x="0" y="1753577"/>
            <a:ext cx="1205741" cy="3389922"/>
          </a:xfrm>
          <a:custGeom>
            <a:pathLst>
              <a:path extrusionOk="0" h="4519897" w="1205742">
                <a:moveTo>
                  <a:pt x="924" y="0"/>
                </a:moveTo>
                <a:cubicBezTo>
                  <a:pt x="6351" y="1497993"/>
                  <a:pt x="-3772" y="3021904"/>
                  <a:pt x="1655" y="4519897"/>
                </a:cubicBezTo>
                <a:lnTo>
                  <a:pt x="831272" y="4518403"/>
                </a:lnTo>
                <a:lnTo>
                  <a:pt x="1205742" y="3850819"/>
                </a:lnTo>
                <a:lnTo>
                  <a:pt x="359114" y="3126246"/>
                </a:lnTo>
                <a:lnTo>
                  <a:pt x="880116" y="2173718"/>
                </a:lnTo>
                <a:lnTo>
                  <a:pt x="49768" y="1449145"/>
                </a:lnTo>
                <a:lnTo>
                  <a:pt x="562630" y="480334"/>
                </a:lnTo>
                <a:lnTo>
                  <a:pt x="924" y="0"/>
                </a:lnTo>
                <a:close/>
              </a:path>
            </a:pathLst>
          </a:custGeom>
          <a:solidFill>
            <a:schemeClr val="lt2"/>
          </a:solidFill>
          <a:ln>
            <a:noFill/>
          </a:ln>
        </p:spPr>
        <p:txBody>
          <a:bodyPr anchorCtr="0" anchor="ctr" bIns="45700" lIns="91425" rIns="91425" tIns="45700">
            <a:noAutofit/>
          </a:bodyPr>
          <a:lstStyle/>
          <a:p>
            <a:pPr lvl="0">
              <a:spcBef>
                <a:spcPts val="0"/>
              </a:spcBef>
              <a:buNone/>
            </a:pPr>
            <a:r>
              <a:t/>
            </a:r>
            <a:endParaRPr/>
          </a:p>
        </p:txBody>
      </p:sp>
      <p:sp>
        <p:nvSpPr>
          <p:cNvPr id="7" name="Shape 7"/>
          <p:cNvSpPr txBox="1"/>
          <p:nvPr>
            <p:ph type="title"/>
          </p:nvPr>
        </p:nvSpPr>
        <p:spPr>
          <a:xfrm>
            <a:off x="457200" y="205978"/>
            <a:ext cx="8229600" cy="857400"/>
          </a:xfrm>
          <a:prstGeom prst="rect">
            <a:avLst/>
          </a:prstGeom>
          <a:noFill/>
          <a:ln>
            <a:noFill/>
          </a:ln>
        </p:spPr>
        <p:txBody>
          <a:bodyPr anchorCtr="0" anchor="b" bIns="91425" lIns="91425" rIns="91425" tIns="91425"/>
          <a:lstStyle>
            <a:lvl1pPr lvl="0">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1pPr>
            <a:lvl2pPr lvl="1">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2pPr>
            <a:lvl3pPr lvl="2">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3pPr>
            <a:lvl4pPr lvl="3">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4pPr>
            <a:lvl5pPr lvl="4">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5pPr>
            <a:lvl6pPr lvl="5">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6pPr>
            <a:lvl7pPr lvl="6">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7pPr>
            <a:lvl8pPr lvl="7">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8pPr>
            <a:lvl9pPr lvl="8">
              <a:spcBef>
                <a:spcPts val="0"/>
              </a:spcBef>
              <a:buClr>
                <a:schemeClr val="dk1"/>
              </a:buClr>
              <a:buSzPct val="100000"/>
              <a:buFont typeface="Trebuchet MS"/>
              <a:buNone/>
              <a:defRPr b="1" sz="3600">
                <a:solidFill>
                  <a:schemeClr val="dk1"/>
                </a:solidFill>
                <a:latin typeface="Trebuchet MS"/>
                <a:ea typeface="Trebuchet MS"/>
                <a:cs typeface="Trebuchet MS"/>
                <a:sym typeface="Trebuchet MS"/>
              </a:defRPr>
            </a:lvl9pPr>
          </a:lstStyle>
          <a:p/>
        </p:txBody>
      </p:sp>
      <p:sp>
        <p:nvSpPr>
          <p:cNvPr id="8" name="Shape 8"/>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a:spcBef>
                <a:spcPts val="600"/>
              </a:spcBef>
              <a:buClr>
                <a:schemeClr val="dk2"/>
              </a:buClr>
              <a:buSzPct val="100000"/>
              <a:buFont typeface="Trebuchet MS"/>
              <a:defRPr sz="3000">
                <a:solidFill>
                  <a:schemeClr val="dk2"/>
                </a:solidFill>
                <a:latin typeface="Trebuchet MS"/>
                <a:ea typeface="Trebuchet MS"/>
                <a:cs typeface="Trebuchet MS"/>
                <a:sym typeface="Trebuchet MS"/>
              </a:defRPr>
            </a:lvl1pPr>
            <a:lvl2pPr lvl="1">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2pPr>
            <a:lvl3pPr lvl="2">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lvl="3">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4pPr>
            <a:lvl5pPr lvl="4">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5pPr>
            <a:lvl6pPr lvl="5">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6pPr>
            <a:lvl7pPr lvl="6">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7pPr>
            <a:lvl8pPr lvl="7">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8pPr>
            <a:lvl9pPr lvl="8">
              <a:spcBef>
                <a:spcPts val="360"/>
              </a:spcBef>
              <a:buClr>
                <a:schemeClr val="dk2"/>
              </a:buClr>
              <a:buSzPct val="100000"/>
              <a:buFont typeface="Trebuchet MS"/>
              <a:defRPr sz="1800">
                <a:solidFill>
                  <a:schemeClr val="dk2"/>
                </a:solidFill>
                <a:latin typeface="Trebuchet MS"/>
                <a:ea typeface="Trebuchet MS"/>
                <a:cs typeface="Trebuchet MS"/>
                <a:sym typeface="Trebuchet MS"/>
              </a:defRPr>
            </a:lvl9pPr>
          </a:lstStyle>
          <a:p/>
        </p:txBody>
      </p:sp>
      <p:sp>
        <p:nvSpPr>
          <p:cNvPr id="9" name="Shape 9"/>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dk2"/>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3.jpg"/><Relationship Id="rId4" Type="http://schemas.openxmlformats.org/officeDocument/2006/relationships/image" Target="../media/image32.jpg"/><Relationship Id="rId5" Type="http://schemas.openxmlformats.org/officeDocument/2006/relationships/image" Target="../media/image40.jpg"/><Relationship Id="rId6" Type="http://schemas.openxmlformats.org/officeDocument/2006/relationships/image" Target="../media/image29.png"/><Relationship Id="rId7"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8.jpg"/><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9.png"/><Relationship Id="rId4" Type="http://schemas.openxmlformats.org/officeDocument/2006/relationships/image" Target="../media/image43.png"/><Relationship Id="rId5" Type="http://schemas.openxmlformats.org/officeDocument/2006/relationships/image" Target="../media/image42.jpg"/><Relationship Id="rId6" Type="http://schemas.openxmlformats.org/officeDocument/2006/relationships/image" Target="../media/image4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image" Target="../media/image03.gif"/><Relationship Id="rId5" Type="http://schemas.openxmlformats.org/officeDocument/2006/relationships/image" Target="../media/image06.jpg"/><Relationship Id="rId6" Type="http://schemas.openxmlformats.org/officeDocument/2006/relationships/image" Target="../media/image0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04.gif"/><Relationship Id="rId4" Type="http://schemas.openxmlformats.org/officeDocument/2006/relationships/image" Target="../media/image02.jpg"/><Relationship Id="rId5" Type="http://schemas.openxmlformats.org/officeDocument/2006/relationships/image" Target="../media/image01.jpg"/><Relationship Id="rId6"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05.jpg"/><Relationship Id="rId4" Type="http://schemas.openxmlformats.org/officeDocument/2006/relationships/image" Target="../media/image12.jpg"/><Relationship Id="rId5" Type="http://schemas.openxmlformats.org/officeDocument/2006/relationships/image" Target="../media/image09.jpg"/><Relationship Id="rId6"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jpg"/><Relationship Id="rId4" Type="http://schemas.openxmlformats.org/officeDocument/2006/relationships/image" Target="../media/image18.jpg"/><Relationship Id="rId5" Type="http://schemas.openxmlformats.org/officeDocument/2006/relationships/image" Target="../media/image08.jpg"/><Relationship Id="rId6"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14.jpg"/><Relationship Id="rId6"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5.jpg"/><Relationship Id="rId4" Type="http://schemas.openxmlformats.org/officeDocument/2006/relationships/image" Target="../media/image28.jpg"/><Relationship Id="rId5" Type="http://schemas.openxmlformats.org/officeDocument/2006/relationships/image" Target="../media/image30.jpg"/><Relationship Id="rId6"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23.png"/><Relationship Id="rId5" Type="http://schemas.openxmlformats.org/officeDocument/2006/relationships/image" Target="../media/image24.jpg"/><Relationship Id="rId6"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35.jpg"/><Relationship Id="rId6" Type="http://schemas.openxmlformats.org/officeDocument/2006/relationships/image" Target="../media/image26.jpg"/><Relationship Id="rId7"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x="0" y="0"/>
          <a:ext cx="0" cy="0"/>
          <a:chOff x="0" y="0"/>
          <a:chExt cx="0" cy="0"/>
        </a:xfrm>
      </p:grpSpPr>
      <p:sp>
        <p:nvSpPr>
          <p:cNvPr id="47" name="Shape 47"/>
          <p:cNvSpPr txBox="1"/>
          <p:nvPr/>
        </p:nvSpPr>
        <p:spPr>
          <a:xfrm>
            <a:off x="2340250" y="2656450"/>
            <a:ext cx="2158800" cy="698400"/>
          </a:xfrm>
          <a:prstGeom prst="rect">
            <a:avLst/>
          </a:prstGeom>
          <a:noFill/>
          <a:ln>
            <a:noFill/>
          </a:ln>
        </p:spPr>
        <p:txBody>
          <a:bodyPr anchorCtr="0" anchor="t" bIns="91425" lIns="91425" rIns="91425" tIns="91425">
            <a:noAutofit/>
          </a:bodyPr>
          <a:lstStyle/>
          <a:p>
            <a:pPr lvl="0" algn="ctr">
              <a:spcBef>
                <a:spcPts val="0"/>
              </a:spcBef>
              <a:buNone/>
            </a:pPr>
            <a:r>
              <a:rPr b="1" lang="en" sz="3000">
                <a:solidFill>
                  <a:schemeClr val="accent5"/>
                </a:solidFill>
              </a:rPr>
              <a:t>Timeline</a:t>
            </a:r>
          </a:p>
        </p:txBody>
      </p:sp>
      <p:sp>
        <p:nvSpPr>
          <p:cNvPr id="48" name="Shape 48"/>
          <p:cNvSpPr txBox="1"/>
          <p:nvPr/>
        </p:nvSpPr>
        <p:spPr>
          <a:xfrm>
            <a:off x="994247" y="2042102"/>
            <a:ext cx="2158800" cy="474899"/>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49" name="Shape 49"/>
          <p:cNvSpPr txBox="1"/>
          <p:nvPr/>
        </p:nvSpPr>
        <p:spPr>
          <a:xfrm>
            <a:off x="7728900" y="3891725"/>
            <a:ext cx="1326899" cy="793499"/>
          </a:xfrm>
          <a:prstGeom prst="rect">
            <a:avLst/>
          </a:prstGeom>
          <a:noFill/>
          <a:ln>
            <a:noFill/>
          </a:ln>
        </p:spPr>
        <p:txBody>
          <a:bodyPr anchorCtr="0" anchor="t" bIns="91425" lIns="91425" rIns="91425" tIns="91425">
            <a:noAutofit/>
          </a:bodyPr>
          <a:lstStyle/>
          <a:p>
            <a:pPr lvl="0" algn="ctr">
              <a:spcBef>
                <a:spcPts val="0"/>
              </a:spcBef>
              <a:buNone/>
            </a:pPr>
            <a:r>
              <a:rPr lang="en" sz="4800"/>
              <a:t>9B</a:t>
            </a:r>
          </a:p>
        </p:txBody>
      </p:sp>
      <p:sp>
        <p:nvSpPr>
          <p:cNvPr id="50" name="Shape 50"/>
          <p:cNvSpPr txBox="1"/>
          <p:nvPr/>
        </p:nvSpPr>
        <p:spPr>
          <a:xfrm>
            <a:off x="1708300" y="3494304"/>
            <a:ext cx="3422700" cy="935699"/>
          </a:xfrm>
          <a:prstGeom prst="rect">
            <a:avLst/>
          </a:prstGeom>
          <a:noFill/>
          <a:ln>
            <a:noFill/>
          </a:ln>
        </p:spPr>
        <p:txBody>
          <a:bodyPr anchorCtr="0" anchor="t" bIns="91425" lIns="91425" rIns="91425" tIns="91425">
            <a:noAutofit/>
          </a:bodyPr>
          <a:lstStyle/>
          <a:p>
            <a:pPr lvl="0" rtl="0">
              <a:spcBef>
                <a:spcPts val="0"/>
              </a:spcBef>
              <a:buNone/>
            </a:pPr>
            <a:r>
              <a:rPr b="1" lang="en" sz="1000">
                <a:solidFill>
                  <a:schemeClr val="accent1"/>
                </a:solidFill>
              </a:rPr>
              <a:t>José Pablo Cabrera Rubalcava  		#7</a:t>
            </a:r>
          </a:p>
          <a:p>
            <a:pPr lvl="0" rtl="0">
              <a:spcBef>
                <a:spcPts val="0"/>
              </a:spcBef>
              <a:buNone/>
            </a:pPr>
            <a:r>
              <a:rPr b="1" lang="en" sz="1000">
                <a:solidFill>
                  <a:schemeClr val="accent1"/>
                </a:solidFill>
              </a:rPr>
              <a:t>Bárbara Alejandra Treviño Alvarez	 	#29</a:t>
            </a:r>
          </a:p>
          <a:p>
            <a:pPr lvl="0" rtl="0">
              <a:spcBef>
                <a:spcPts val="0"/>
              </a:spcBef>
              <a:buNone/>
            </a:pPr>
            <a:r>
              <a:rPr b="1" lang="en" sz="1000">
                <a:solidFill>
                  <a:schemeClr val="accent1"/>
                </a:solidFill>
              </a:rPr>
              <a:t>Max Treviño Muñiz  				#31</a:t>
            </a:r>
          </a:p>
          <a:p>
            <a:pPr lvl="0">
              <a:spcBef>
                <a:spcPts val="0"/>
              </a:spcBef>
              <a:buNone/>
            </a:pPr>
            <a:r>
              <a:rPr b="1" lang="en" sz="1000">
                <a:solidFill>
                  <a:schemeClr val="accent1"/>
                </a:solidFill>
              </a:rPr>
              <a:t>Bárbara Valdes Rebollo			#32</a:t>
            </a:r>
          </a:p>
        </p:txBody>
      </p:sp>
      <p:sp>
        <p:nvSpPr>
          <p:cNvPr id="51" name="Shape 51"/>
          <p:cNvSpPr txBox="1"/>
          <p:nvPr>
            <p:ph type="ctrTitle"/>
          </p:nvPr>
        </p:nvSpPr>
        <p:spPr>
          <a:xfrm>
            <a:off x="396400" y="571800"/>
            <a:ext cx="6046500" cy="1945200"/>
          </a:xfrm>
          <a:prstGeom prst="rect">
            <a:avLst/>
          </a:prstGeom>
        </p:spPr>
        <p:txBody>
          <a:bodyPr anchorCtr="0" anchor="b" bIns="91425" lIns="91425" rIns="91425" tIns="91425">
            <a:noAutofit/>
          </a:bodyPr>
          <a:lstStyle/>
          <a:p>
            <a:pPr lvl="0" rtl="0" algn="ctr">
              <a:spcBef>
                <a:spcPts val="0"/>
              </a:spcBef>
              <a:buNone/>
            </a:pPr>
            <a:r>
              <a:rPr lang="en" sz="6000">
                <a:solidFill>
                  <a:schemeClr val="accent4"/>
                </a:solidFill>
                <a:latin typeface="Droid Sans"/>
                <a:ea typeface="Droid Sans"/>
                <a:cs typeface="Droid Sans"/>
                <a:sym typeface="Droid Sans"/>
              </a:rPr>
              <a:t>History of Computing</a:t>
            </a:r>
            <a:r>
              <a:rPr lang="en">
                <a:solidFill>
                  <a:schemeClr val="accent4"/>
                </a:solidFill>
                <a:latin typeface="Droid Sans"/>
                <a:ea typeface="Droid Sans"/>
                <a:cs typeface="Droid Sans"/>
                <a:sym typeface="Droid Sans"/>
              </a:rPr>
              <a:t>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1" name="Shape 211"/>
        <p:cNvGrpSpPr/>
        <p:nvPr/>
      </p:nvGrpSpPr>
      <p:grpSpPr>
        <a:xfrm>
          <a:off x="0" y="0"/>
          <a:ext cx="0" cy="0"/>
          <a:chOff x="0" y="0"/>
          <a:chExt cx="0" cy="0"/>
        </a:xfrm>
      </p:grpSpPr>
      <p:cxnSp>
        <p:nvCxnSpPr>
          <p:cNvPr id="212" name="Shape 212"/>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213" name="Shape 213"/>
          <p:cNvSpPr txBox="1"/>
          <p:nvPr/>
        </p:nvSpPr>
        <p:spPr>
          <a:xfrm>
            <a:off x="603150" y="731750"/>
            <a:ext cx="2349600" cy="1535099"/>
          </a:xfrm>
          <a:prstGeom prst="rect">
            <a:avLst/>
          </a:prstGeom>
          <a:noFill/>
          <a:ln>
            <a:noFill/>
          </a:ln>
        </p:spPr>
        <p:txBody>
          <a:bodyPr anchorCtr="0" anchor="ctr" bIns="91425" lIns="91425" rIns="91425" tIns="91425">
            <a:noAutofit/>
          </a:bodyPr>
          <a:lstStyle/>
          <a:p>
            <a:pPr lvl="0" rtl="0">
              <a:spcBef>
                <a:spcPts val="0"/>
              </a:spcBef>
              <a:buNone/>
            </a:pPr>
            <a:r>
              <a:rPr b="1" lang="en"/>
              <a:t>2006</a:t>
            </a:r>
            <a:r>
              <a:rPr lang="en"/>
              <a:t>: Apple introduces the MacBook Pro, its first Intel-based, dual-core mobile</a:t>
            </a:r>
            <a:br>
              <a:rPr lang="en"/>
            </a:br>
            <a:r>
              <a:rPr lang="en"/>
              <a:t>computer, as well as an Intel-based iMac. Nintendo’s Wii hits the market.</a:t>
            </a:r>
          </a:p>
        </p:txBody>
      </p:sp>
      <p:pic>
        <p:nvPicPr>
          <p:cNvPr id="214" name="Shape 214"/>
          <p:cNvPicPr preferRelativeResize="0"/>
          <p:nvPr/>
        </p:nvPicPr>
        <p:blipFill>
          <a:blip r:embed="rId3">
            <a:alphaModFix/>
          </a:blip>
          <a:stretch>
            <a:fillRect/>
          </a:stretch>
        </p:blipFill>
        <p:spPr>
          <a:xfrm>
            <a:off x="2809498" y="634650"/>
            <a:ext cx="1132925" cy="849699"/>
          </a:xfrm>
          <a:prstGeom prst="rect">
            <a:avLst/>
          </a:prstGeom>
          <a:noFill/>
          <a:ln>
            <a:noFill/>
          </a:ln>
        </p:spPr>
      </p:pic>
      <p:pic>
        <p:nvPicPr>
          <p:cNvPr id="215" name="Shape 215"/>
          <p:cNvPicPr preferRelativeResize="0"/>
          <p:nvPr/>
        </p:nvPicPr>
        <p:blipFill>
          <a:blip r:embed="rId4">
            <a:alphaModFix/>
          </a:blip>
          <a:stretch>
            <a:fillRect/>
          </a:stretch>
        </p:blipFill>
        <p:spPr>
          <a:xfrm>
            <a:off x="2873736" y="1602975"/>
            <a:ext cx="1132924" cy="849693"/>
          </a:xfrm>
          <a:prstGeom prst="rect">
            <a:avLst/>
          </a:prstGeom>
          <a:noFill/>
          <a:ln>
            <a:noFill/>
          </a:ln>
        </p:spPr>
      </p:pic>
      <p:pic>
        <p:nvPicPr>
          <p:cNvPr id="216" name="Shape 216"/>
          <p:cNvPicPr preferRelativeResize="0"/>
          <p:nvPr/>
        </p:nvPicPr>
        <p:blipFill>
          <a:blip r:embed="rId5">
            <a:alphaModFix/>
          </a:blip>
          <a:stretch>
            <a:fillRect/>
          </a:stretch>
        </p:blipFill>
        <p:spPr>
          <a:xfrm>
            <a:off x="2668774" y="3080525"/>
            <a:ext cx="1273649" cy="939657"/>
          </a:xfrm>
          <a:prstGeom prst="rect">
            <a:avLst/>
          </a:prstGeom>
          <a:noFill/>
          <a:ln>
            <a:noFill/>
          </a:ln>
        </p:spPr>
      </p:pic>
      <p:cxnSp>
        <p:nvCxnSpPr>
          <p:cNvPr id="217" name="Shape 217"/>
          <p:cNvCxnSpPr>
            <a:endCxn id="213" idx="2"/>
          </p:cNvCxnSpPr>
          <p:nvPr/>
        </p:nvCxnSpPr>
        <p:spPr>
          <a:xfrm flipH="1" rot="10800000">
            <a:off x="1770450" y="2266849"/>
            <a:ext cx="7500" cy="300000"/>
          </a:xfrm>
          <a:prstGeom prst="straightConnector1">
            <a:avLst/>
          </a:prstGeom>
          <a:noFill/>
          <a:ln cap="flat" cmpd="sng" w="19050">
            <a:solidFill>
              <a:schemeClr val="dk2"/>
            </a:solidFill>
            <a:prstDash val="solid"/>
            <a:round/>
            <a:headEnd len="lg" w="lg" type="none"/>
            <a:tailEnd len="lg" w="lg" type="none"/>
          </a:ln>
        </p:spPr>
      </p:cxnSp>
      <p:sp>
        <p:nvSpPr>
          <p:cNvPr id="218" name="Shape 218"/>
          <p:cNvSpPr txBox="1"/>
          <p:nvPr/>
        </p:nvSpPr>
        <p:spPr>
          <a:xfrm>
            <a:off x="1086982" y="2980666"/>
            <a:ext cx="1625699" cy="1060799"/>
          </a:xfrm>
          <a:prstGeom prst="rect">
            <a:avLst/>
          </a:prstGeom>
          <a:noFill/>
          <a:ln>
            <a:noFill/>
          </a:ln>
        </p:spPr>
        <p:txBody>
          <a:bodyPr anchorCtr="0" anchor="ctr" bIns="91425" lIns="91425" rIns="91425" tIns="91425">
            <a:noAutofit/>
          </a:bodyPr>
          <a:lstStyle/>
          <a:p>
            <a:pPr lvl="0" rtl="0">
              <a:spcBef>
                <a:spcPts val="0"/>
              </a:spcBef>
              <a:buNone/>
            </a:pPr>
            <a:r>
              <a:rPr b="1" lang="en"/>
              <a:t>2007</a:t>
            </a:r>
            <a:r>
              <a:rPr lang="en"/>
              <a:t>: The iPhone brings many computer functions to the smartphone.</a:t>
            </a:r>
            <a:br>
              <a:rPr lang="en"/>
            </a:br>
          </a:p>
        </p:txBody>
      </p:sp>
      <p:cxnSp>
        <p:nvCxnSpPr>
          <p:cNvPr id="219" name="Shape 219"/>
          <p:cNvCxnSpPr/>
          <p:nvPr/>
        </p:nvCxnSpPr>
        <p:spPr>
          <a:xfrm flipH="1">
            <a:off x="2219337" y="2597407"/>
            <a:ext cx="3900" cy="263400"/>
          </a:xfrm>
          <a:prstGeom prst="straightConnector1">
            <a:avLst/>
          </a:prstGeom>
          <a:noFill/>
          <a:ln cap="flat" cmpd="sng" w="19050">
            <a:solidFill>
              <a:schemeClr val="dk2"/>
            </a:solidFill>
            <a:prstDash val="solid"/>
            <a:round/>
            <a:headEnd len="lg" w="lg" type="none"/>
            <a:tailEnd len="lg" w="lg" type="none"/>
          </a:ln>
        </p:spPr>
      </p:cxnSp>
      <p:sp>
        <p:nvSpPr>
          <p:cNvPr id="220" name="Shape 220"/>
          <p:cNvSpPr txBox="1"/>
          <p:nvPr/>
        </p:nvSpPr>
        <p:spPr>
          <a:xfrm>
            <a:off x="4655850" y="2980675"/>
            <a:ext cx="2099999" cy="1804499"/>
          </a:xfrm>
          <a:prstGeom prst="rect">
            <a:avLst/>
          </a:prstGeom>
          <a:noFill/>
          <a:ln>
            <a:noFill/>
          </a:ln>
        </p:spPr>
        <p:txBody>
          <a:bodyPr anchorCtr="0" anchor="ctr" bIns="91425" lIns="91425" rIns="91425" tIns="91425">
            <a:noAutofit/>
          </a:bodyPr>
          <a:lstStyle/>
          <a:p>
            <a:pPr lvl="0" rtl="0">
              <a:spcBef>
                <a:spcPts val="0"/>
              </a:spcBef>
              <a:buNone/>
            </a:pPr>
            <a:r>
              <a:rPr b="1" lang="en"/>
              <a:t>2009</a:t>
            </a:r>
            <a:r>
              <a:rPr lang="en"/>
              <a:t>: Microsoft launches Windows 7, which offers the ability to pin applications to</a:t>
            </a:r>
            <a:br>
              <a:rPr lang="en"/>
            </a:br>
            <a:r>
              <a:rPr lang="en"/>
              <a:t>the taskbar and advances in touch and handwriting recognition, among other</a:t>
            </a:r>
            <a:br>
              <a:rPr lang="en"/>
            </a:br>
            <a:r>
              <a:rPr lang="en"/>
              <a:t>features.</a:t>
            </a:r>
            <a:br>
              <a:rPr lang="en"/>
            </a:br>
          </a:p>
        </p:txBody>
      </p:sp>
      <p:pic>
        <p:nvPicPr>
          <p:cNvPr id="221" name="Shape 221"/>
          <p:cNvPicPr preferRelativeResize="0"/>
          <p:nvPr/>
        </p:nvPicPr>
        <p:blipFill>
          <a:blip r:embed="rId6">
            <a:alphaModFix/>
          </a:blip>
          <a:stretch>
            <a:fillRect/>
          </a:stretch>
        </p:blipFill>
        <p:spPr>
          <a:xfrm>
            <a:off x="6755850" y="2980662"/>
            <a:ext cx="1898700" cy="1424025"/>
          </a:xfrm>
          <a:prstGeom prst="rect">
            <a:avLst/>
          </a:prstGeom>
          <a:noFill/>
          <a:ln>
            <a:noFill/>
          </a:ln>
        </p:spPr>
      </p:pic>
      <p:cxnSp>
        <p:nvCxnSpPr>
          <p:cNvPr id="222" name="Shape 222"/>
          <p:cNvCxnSpPr/>
          <p:nvPr/>
        </p:nvCxnSpPr>
        <p:spPr>
          <a:xfrm rot="10800000">
            <a:off x="6014536" y="2282304"/>
            <a:ext cx="1800" cy="303299"/>
          </a:xfrm>
          <a:prstGeom prst="straightConnector1">
            <a:avLst/>
          </a:prstGeom>
          <a:noFill/>
          <a:ln cap="flat" cmpd="sng" w="19050">
            <a:solidFill>
              <a:schemeClr val="dk2"/>
            </a:solidFill>
            <a:prstDash val="solid"/>
            <a:round/>
            <a:headEnd len="lg" w="lg" type="none"/>
            <a:tailEnd len="lg" w="lg" type="none"/>
          </a:ln>
        </p:spPr>
      </p:cxnSp>
      <p:cxnSp>
        <p:nvCxnSpPr>
          <p:cNvPr id="223" name="Shape 223"/>
          <p:cNvCxnSpPr/>
          <p:nvPr/>
        </p:nvCxnSpPr>
        <p:spPr>
          <a:xfrm flipH="1" rot="10800000">
            <a:off x="6501782" y="2590738"/>
            <a:ext cx="4500" cy="311700"/>
          </a:xfrm>
          <a:prstGeom prst="straightConnector1">
            <a:avLst/>
          </a:prstGeom>
          <a:noFill/>
          <a:ln cap="flat" cmpd="sng" w="19050">
            <a:solidFill>
              <a:schemeClr val="dk2"/>
            </a:solidFill>
            <a:prstDash val="solid"/>
            <a:round/>
            <a:headEnd len="lg" w="lg" type="none"/>
            <a:tailEnd len="lg" w="lg" type="none"/>
          </a:ln>
        </p:spPr>
      </p:cxnSp>
      <p:sp>
        <p:nvSpPr>
          <p:cNvPr id="224" name="Shape 224"/>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25" name="Shape 225"/>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26" name="Shape 226"/>
          <p:cNvSpPr txBox="1"/>
          <p:nvPr/>
        </p:nvSpPr>
        <p:spPr>
          <a:xfrm>
            <a:off x="5043872" y="493625"/>
            <a:ext cx="1943100" cy="1930799"/>
          </a:xfrm>
          <a:prstGeom prst="rect">
            <a:avLst/>
          </a:prstGeom>
          <a:noFill/>
          <a:ln>
            <a:noFill/>
          </a:ln>
        </p:spPr>
        <p:txBody>
          <a:bodyPr anchorCtr="0" anchor="ctr" bIns="91425" lIns="91425" rIns="91425" tIns="91425">
            <a:noAutofit/>
          </a:bodyPr>
          <a:lstStyle/>
          <a:p>
            <a:pPr lvl="0" rtl="0">
              <a:spcBef>
                <a:spcPts val="0"/>
              </a:spcBef>
              <a:buNone/>
            </a:pPr>
            <a:r>
              <a:rPr b="1" lang="en"/>
              <a:t>2008: </a:t>
            </a:r>
            <a:r>
              <a:rPr lang="en"/>
              <a:t>Android is a mobile operating system (OS) based on the Linux kernel and currently developed by Google.</a:t>
            </a:r>
          </a:p>
        </p:txBody>
      </p:sp>
      <p:pic>
        <p:nvPicPr>
          <p:cNvPr id="227" name="Shape 227"/>
          <p:cNvPicPr preferRelativeResize="0"/>
          <p:nvPr/>
        </p:nvPicPr>
        <p:blipFill>
          <a:blip r:embed="rId7">
            <a:alphaModFix/>
          </a:blip>
          <a:stretch>
            <a:fillRect/>
          </a:stretch>
        </p:blipFill>
        <p:spPr>
          <a:xfrm>
            <a:off x="6908310" y="678762"/>
            <a:ext cx="1276274" cy="12762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cxnSp>
        <p:nvCxnSpPr>
          <p:cNvPr id="232" name="Shape 232"/>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233" name="Shape 233"/>
          <p:cNvSpPr txBox="1"/>
          <p:nvPr/>
        </p:nvSpPr>
        <p:spPr>
          <a:xfrm>
            <a:off x="5217592" y="3022150"/>
            <a:ext cx="2624699" cy="1828800"/>
          </a:xfrm>
          <a:prstGeom prst="rect">
            <a:avLst/>
          </a:prstGeom>
          <a:noFill/>
          <a:ln>
            <a:noFill/>
          </a:ln>
        </p:spPr>
        <p:txBody>
          <a:bodyPr anchorCtr="0" anchor="ctr" bIns="91425" lIns="91425" rIns="91425" tIns="91425">
            <a:noAutofit/>
          </a:bodyPr>
          <a:lstStyle/>
          <a:p>
            <a:pPr lvl="0" rtl="0">
              <a:spcBef>
                <a:spcPts val="0"/>
              </a:spcBef>
              <a:buNone/>
            </a:pPr>
            <a:r>
              <a:rPr b="1" lang="en"/>
              <a:t>2015: </a:t>
            </a:r>
            <a:r>
              <a:rPr lang="en"/>
              <a:t>Receive and respond to notiﬁcations in an instant. Track your daily activity. Control your music using only your voice. Pay for groceries just like that. With Apple Watch, important information and essential features are always just a raise of the wrist away.</a:t>
            </a:r>
          </a:p>
        </p:txBody>
      </p:sp>
      <p:pic>
        <p:nvPicPr>
          <p:cNvPr id="234" name="Shape 234"/>
          <p:cNvPicPr preferRelativeResize="0"/>
          <p:nvPr/>
        </p:nvPicPr>
        <p:blipFill rotWithShape="1">
          <a:blip r:embed="rId3">
            <a:alphaModFix/>
          </a:blip>
          <a:srcRect b="0" l="13834" r="18414" t="0"/>
          <a:stretch/>
        </p:blipFill>
        <p:spPr>
          <a:xfrm>
            <a:off x="7781879" y="3236575"/>
            <a:ext cx="1180949" cy="1162049"/>
          </a:xfrm>
          <a:prstGeom prst="rect">
            <a:avLst/>
          </a:prstGeom>
          <a:noFill/>
          <a:ln>
            <a:noFill/>
          </a:ln>
        </p:spPr>
      </p:pic>
      <p:sp>
        <p:nvSpPr>
          <p:cNvPr id="235" name="Shape 235"/>
          <p:cNvSpPr txBox="1"/>
          <p:nvPr/>
        </p:nvSpPr>
        <p:spPr>
          <a:xfrm>
            <a:off x="514350" y="2903200"/>
            <a:ext cx="2419500" cy="2066699"/>
          </a:xfrm>
          <a:prstGeom prst="rect">
            <a:avLst/>
          </a:prstGeom>
          <a:noFill/>
          <a:ln>
            <a:noFill/>
          </a:ln>
        </p:spPr>
        <p:txBody>
          <a:bodyPr anchorCtr="0" anchor="ctr" bIns="91425" lIns="91425" rIns="91425" tIns="91425">
            <a:noAutofit/>
          </a:bodyPr>
          <a:lstStyle/>
          <a:p>
            <a:pPr lvl="0" rtl="0">
              <a:spcBef>
                <a:spcPts val="0"/>
              </a:spcBef>
              <a:buNone/>
            </a:pPr>
            <a:r>
              <a:rPr b="1" lang="en"/>
              <a:t>2012:</a:t>
            </a:r>
            <a:r>
              <a:rPr lang="en"/>
              <a:t> is a television set or set-top box with integrated Internet and Web 2.0 features, and is an example of technological convergence between computers and television sets</a:t>
            </a:r>
          </a:p>
        </p:txBody>
      </p:sp>
      <p:pic>
        <p:nvPicPr>
          <p:cNvPr id="236" name="Shape 236"/>
          <p:cNvPicPr preferRelativeResize="0"/>
          <p:nvPr/>
        </p:nvPicPr>
        <p:blipFill>
          <a:blip r:embed="rId4">
            <a:alphaModFix/>
          </a:blip>
          <a:stretch>
            <a:fillRect/>
          </a:stretch>
        </p:blipFill>
        <p:spPr>
          <a:xfrm>
            <a:off x="3017807" y="3236575"/>
            <a:ext cx="1685726" cy="1162050"/>
          </a:xfrm>
          <a:prstGeom prst="rect">
            <a:avLst/>
          </a:prstGeom>
          <a:noFill/>
          <a:ln>
            <a:noFill/>
          </a:ln>
        </p:spPr>
      </p:pic>
      <p:sp>
        <p:nvSpPr>
          <p:cNvPr id="237" name="Shape 237"/>
          <p:cNvSpPr txBox="1"/>
          <p:nvPr/>
        </p:nvSpPr>
        <p:spPr>
          <a:xfrm>
            <a:off x="4483262" y="-138012"/>
            <a:ext cx="3003599" cy="2709300"/>
          </a:xfrm>
          <a:prstGeom prst="rect">
            <a:avLst/>
          </a:prstGeom>
          <a:noFill/>
          <a:ln>
            <a:noFill/>
          </a:ln>
        </p:spPr>
        <p:txBody>
          <a:bodyPr anchorCtr="0" anchor="ctr" bIns="91425" lIns="91425" rIns="91425" tIns="91425">
            <a:noAutofit/>
          </a:bodyPr>
          <a:lstStyle/>
          <a:p>
            <a:pPr lvl="0" rtl="0">
              <a:spcBef>
                <a:spcPts val="0"/>
              </a:spcBef>
              <a:buNone/>
            </a:pPr>
            <a:r>
              <a:rPr b="1" lang="en"/>
              <a:t>2013: </a:t>
            </a:r>
            <a:r>
              <a:rPr lang="en"/>
              <a:t>Apple TV is a digital media player and a microconsole developed and sold by Apple Inc. It is a small network appliance and entertainment device that can receive digital data from a number of sources and stream it to a capable TV for playing on the TV screen.</a:t>
            </a:r>
          </a:p>
        </p:txBody>
      </p:sp>
      <p:pic>
        <p:nvPicPr>
          <p:cNvPr id="238" name="Shape 238"/>
          <p:cNvPicPr preferRelativeResize="0"/>
          <p:nvPr/>
        </p:nvPicPr>
        <p:blipFill>
          <a:blip r:embed="rId5">
            <a:alphaModFix/>
          </a:blip>
          <a:stretch>
            <a:fillRect/>
          </a:stretch>
        </p:blipFill>
        <p:spPr>
          <a:xfrm>
            <a:off x="7781868" y="718075"/>
            <a:ext cx="997150" cy="997150"/>
          </a:xfrm>
          <a:prstGeom prst="rect">
            <a:avLst/>
          </a:prstGeom>
          <a:noFill/>
          <a:ln>
            <a:noFill/>
          </a:ln>
        </p:spPr>
      </p:pic>
      <p:sp>
        <p:nvSpPr>
          <p:cNvPr id="239" name="Shape 239"/>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40" name="Shape 240"/>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41" name="Shape 241"/>
          <p:cNvSpPr txBox="1"/>
          <p:nvPr/>
        </p:nvSpPr>
        <p:spPr>
          <a:xfrm>
            <a:off x="396420" y="334050"/>
            <a:ext cx="1977900" cy="2082899"/>
          </a:xfrm>
          <a:prstGeom prst="rect">
            <a:avLst/>
          </a:prstGeom>
          <a:noFill/>
          <a:ln>
            <a:noFill/>
          </a:ln>
        </p:spPr>
        <p:txBody>
          <a:bodyPr anchorCtr="0" anchor="ctr" bIns="91425" lIns="91425" rIns="91425" tIns="91425">
            <a:noAutofit/>
          </a:bodyPr>
          <a:lstStyle/>
          <a:p>
            <a:pPr lvl="0" rtl="0">
              <a:spcBef>
                <a:spcPts val="0"/>
              </a:spcBef>
              <a:buNone/>
            </a:pPr>
            <a:r>
              <a:rPr b="1" lang="en"/>
              <a:t>2010</a:t>
            </a:r>
            <a:r>
              <a:rPr lang="en"/>
              <a:t>: Apple unveils the iPad, changing the way consumers view media and</a:t>
            </a:r>
            <a:br>
              <a:rPr lang="en"/>
            </a:br>
            <a:r>
              <a:rPr lang="en"/>
              <a:t>jumpstarting the dormant tablet computer segment.</a:t>
            </a:r>
          </a:p>
        </p:txBody>
      </p:sp>
      <p:pic>
        <p:nvPicPr>
          <p:cNvPr id="242" name="Shape 242"/>
          <p:cNvPicPr preferRelativeResize="0"/>
          <p:nvPr/>
        </p:nvPicPr>
        <p:blipFill>
          <a:blip r:embed="rId6">
            <a:alphaModFix/>
          </a:blip>
          <a:stretch>
            <a:fillRect/>
          </a:stretch>
        </p:blipFill>
        <p:spPr>
          <a:xfrm>
            <a:off x="2456336" y="670550"/>
            <a:ext cx="1132924" cy="1409880"/>
          </a:xfrm>
          <a:prstGeom prst="rect">
            <a:avLst/>
          </a:prstGeom>
          <a:noFill/>
          <a:ln>
            <a:noFill/>
          </a:ln>
        </p:spPr>
      </p:pic>
      <p:cxnSp>
        <p:nvCxnSpPr>
          <p:cNvPr id="243" name="Shape 243"/>
          <p:cNvCxnSpPr/>
          <p:nvPr/>
        </p:nvCxnSpPr>
        <p:spPr>
          <a:xfrm flipH="1" rot="10800000">
            <a:off x="1720354" y="2590788"/>
            <a:ext cx="7499" cy="300000"/>
          </a:xfrm>
          <a:prstGeom prst="straightConnector1">
            <a:avLst/>
          </a:prstGeom>
          <a:noFill/>
          <a:ln cap="flat" cmpd="sng" w="19050">
            <a:solidFill>
              <a:schemeClr val="dk2"/>
            </a:solidFill>
            <a:prstDash val="solid"/>
            <a:round/>
            <a:headEnd len="lg" w="lg" type="none"/>
            <a:tailEnd len="lg" w="lg" type="none"/>
          </a:ln>
        </p:spPr>
      </p:cxnSp>
      <p:cxnSp>
        <p:nvCxnSpPr>
          <p:cNvPr id="244" name="Shape 244"/>
          <p:cNvCxnSpPr/>
          <p:nvPr/>
        </p:nvCxnSpPr>
        <p:spPr>
          <a:xfrm flipH="1" rot="10800000">
            <a:off x="1122750" y="2290799"/>
            <a:ext cx="7499" cy="300000"/>
          </a:xfrm>
          <a:prstGeom prst="straightConnector1">
            <a:avLst/>
          </a:prstGeom>
          <a:noFill/>
          <a:ln cap="flat" cmpd="sng" w="19050">
            <a:solidFill>
              <a:schemeClr val="dk2"/>
            </a:solidFill>
            <a:prstDash val="solid"/>
            <a:round/>
            <a:headEnd len="lg" w="lg" type="none"/>
            <a:tailEnd len="lg" w="lg" type="none"/>
          </a:ln>
        </p:spPr>
      </p:cxnSp>
      <p:cxnSp>
        <p:nvCxnSpPr>
          <p:cNvPr id="245" name="Shape 245"/>
          <p:cNvCxnSpPr/>
          <p:nvPr/>
        </p:nvCxnSpPr>
        <p:spPr>
          <a:xfrm flipH="1" rot="10800000">
            <a:off x="4883556" y="2290799"/>
            <a:ext cx="7499" cy="300000"/>
          </a:xfrm>
          <a:prstGeom prst="straightConnector1">
            <a:avLst/>
          </a:prstGeom>
          <a:noFill/>
          <a:ln cap="flat" cmpd="sng" w="19050">
            <a:solidFill>
              <a:schemeClr val="dk2"/>
            </a:solidFill>
            <a:prstDash val="solid"/>
            <a:round/>
            <a:headEnd len="lg" w="lg" type="none"/>
            <a:tailEnd len="lg" w="lg" type="none"/>
          </a:ln>
        </p:spPr>
      </p:cxnSp>
      <p:cxnSp>
        <p:nvCxnSpPr>
          <p:cNvPr id="246" name="Shape 246"/>
          <p:cNvCxnSpPr/>
          <p:nvPr/>
        </p:nvCxnSpPr>
        <p:spPr>
          <a:xfrm flipH="1" rot="10800000">
            <a:off x="5850613" y="2571299"/>
            <a:ext cx="7499" cy="300000"/>
          </a:xfrm>
          <a:prstGeom prst="straightConnector1">
            <a:avLst/>
          </a:prstGeom>
          <a:noFill/>
          <a:ln cap="flat" cmpd="sng" w="19050">
            <a:solidFill>
              <a:schemeClr val="dk2"/>
            </a:solidFill>
            <a:prstDash val="solid"/>
            <a:round/>
            <a:headEnd len="lg" w="lg" type="none"/>
            <a:tailEnd len="lg" w="lg" type="non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nvSpPr>
        <p:spPr>
          <a:xfrm rot="5352">
            <a:off x="543500" y="552700"/>
            <a:ext cx="1348801" cy="392399"/>
          </a:xfrm>
          <a:prstGeom prst="rect">
            <a:avLst/>
          </a:prstGeom>
          <a:noFill/>
          <a:ln>
            <a:noFill/>
          </a:ln>
        </p:spPr>
        <p:txBody>
          <a:bodyPr anchorCtr="0" anchor="t" bIns="91425" lIns="91425" rIns="91425" tIns="91425">
            <a:noAutofit/>
          </a:bodyPr>
          <a:lstStyle/>
          <a:p>
            <a:pPr lvl="0">
              <a:spcBef>
                <a:spcPts val="0"/>
              </a:spcBef>
              <a:buNone/>
            </a:pPr>
            <a:r>
              <a:rPr b="1" lang="en"/>
              <a:t>2015: </a:t>
            </a:r>
            <a:r>
              <a:rPr lang="en"/>
              <a:t>iPhone </a:t>
            </a:r>
          </a:p>
        </p:txBody>
      </p:sp>
      <p:pic>
        <p:nvPicPr>
          <p:cNvPr id="252" name="Shape 252"/>
          <p:cNvPicPr preferRelativeResize="0"/>
          <p:nvPr/>
        </p:nvPicPr>
        <p:blipFill>
          <a:blip r:embed="rId3">
            <a:alphaModFix/>
          </a:blip>
          <a:stretch>
            <a:fillRect/>
          </a:stretch>
        </p:blipFill>
        <p:spPr>
          <a:xfrm>
            <a:off x="962025" y="946143"/>
            <a:ext cx="682624" cy="1351575"/>
          </a:xfrm>
          <a:prstGeom prst="rect">
            <a:avLst/>
          </a:prstGeom>
          <a:noFill/>
          <a:ln>
            <a:noFill/>
          </a:ln>
        </p:spPr>
      </p:pic>
      <p:sp>
        <p:nvSpPr>
          <p:cNvPr id="253" name="Shape 253"/>
          <p:cNvSpPr txBox="1"/>
          <p:nvPr/>
        </p:nvSpPr>
        <p:spPr>
          <a:xfrm>
            <a:off x="4102050" y="334062"/>
            <a:ext cx="2628899" cy="2082899"/>
          </a:xfrm>
          <a:prstGeom prst="rect">
            <a:avLst/>
          </a:prstGeom>
          <a:noFill/>
          <a:ln>
            <a:noFill/>
          </a:ln>
        </p:spPr>
        <p:txBody>
          <a:bodyPr anchorCtr="0" anchor="ctr" bIns="91425" lIns="91425" rIns="91425" tIns="91425">
            <a:noAutofit/>
          </a:bodyPr>
          <a:lstStyle/>
          <a:p>
            <a:pPr lvl="0" rtl="0">
              <a:spcBef>
                <a:spcPts val="0"/>
              </a:spcBef>
              <a:buNone/>
            </a:pPr>
            <a:r>
              <a:rPr b="1" lang="en"/>
              <a:t>2015: </a:t>
            </a:r>
            <a:r>
              <a:rPr lang="en"/>
              <a:t>Biometric sensors can be a ubiquitous technology like a microphone for voice capture or a high definition camera for facial recognition. They can also be specially designed units made to scan the vein patterns under your skin or the unique features in your fingertip.</a:t>
            </a:r>
            <a:br>
              <a:rPr lang="en"/>
            </a:br>
          </a:p>
        </p:txBody>
      </p:sp>
      <p:pic>
        <p:nvPicPr>
          <p:cNvPr id="254" name="Shape 254"/>
          <p:cNvPicPr preferRelativeResize="0"/>
          <p:nvPr/>
        </p:nvPicPr>
        <p:blipFill>
          <a:blip r:embed="rId4">
            <a:alphaModFix/>
          </a:blip>
          <a:stretch>
            <a:fillRect/>
          </a:stretch>
        </p:blipFill>
        <p:spPr>
          <a:xfrm>
            <a:off x="6699250" y="551652"/>
            <a:ext cx="2033449" cy="1864849"/>
          </a:xfrm>
          <a:prstGeom prst="rect">
            <a:avLst/>
          </a:prstGeom>
          <a:noFill/>
          <a:ln>
            <a:noFill/>
          </a:ln>
        </p:spPr>
      </p:pic>
      <p:cxnSp>
        <p:nvCxnSpPr>
          <p:cNvPr id="255" name="Shape 255"/>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256" name="Shape 256"/>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57" name="Shape 257"/>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pic>
        <p:nvPicPr>
          <p:cNvPr id="258" name="Shape 258"/>
          <p:cNvPicPr preferRelativeResize="0"/>
          <p:nvPr/>
        </p:nvPicPr>
        <p:blipFill>
          <a:blip r:embed="rId5">
            <a:alphaModFix/>
          </a:blip>
          <a:stretch>
            <a:fillRect/>
          </a:stretch>
        </p:blipFill>
        <p:spPr>
          <a:xfrm>
            <a:off x="3016200" y="3105937"/>
            <a:ext cx="1085850" cy="1628775"/>
          </a:xfrm>
          <a:prstGeom prst="rect">
            <a:avLst/>
          </a:prstGeom>
          <a:noFill/>
          <a:ln>
            <a:noFill/>
          </a:ln>
        </p:spPr>
      </p:pic>
      <p:sp>
        <p:nvSpPr>
          <p:cNvPr id="259" name="Shape 259"/>
          <p:cNvSpPr txBox="1"/>
          <p:nvPr/>
        </p:nvSpPr>
        <p:spPr>
          <a:xfrm>
            <a:off x="1333500" y="3035025"/>
            <a:ext cx="1682699" cy="1770600"/>
          </a:xfrm>
          <a:prstGeom prst="rect">
            <a:avLst/>
          </a:prstGeom>
          <a:noFill/>
          <a:ln>
            <a:noFill/>
          </a:ln>
        </p:spPr>
        <p:txBody>
          <a:bodyPr anchorCtr="0" anchor="ctr" bIns="91425" lIns="91425" rIns="91425" tIns="91425">
            <a:noAutofit/>
          </a:bodyPr>
          <a:lstStyle/>
          <a:p>
            <a:pPr lvl="0" rtl="0">
              <a:spcBef>
                <a:spcPts val="0"/>
              </a:spcBef>
              <a:buNone/>
            </a:pPr>
            <a:r>
              <a:rPr b="1" lang="en"/>
              <a:t>2015: </a:t>
            </a:r>
            <a:r>
              <a:rPr lang="en"/>
              <a:t>3D printing also known as additive manufacturing is any of various processes used to make a three-dimensional object.</a:t>
            </a:r>
          </a:p>
        </p:txBody>
      </p:sp>
      <p:pic>
        <p:nvPicPr>
          <p:cNvPr id="260" name="Shape 260"/>
          <p:cNvPicPr preferRelativeResize="0"/>
          <p:nvPr/>
        </p:nvPicPr>
        <p:blipFill>
          <a:blip r:embed="rId6">
            <a:alphaModFix/>
          </a:blip>
          <a:stretch>
            <a:fillRect/>
          </a:stretch>
        </p:blipFill>
        <p:spPr>
          <a:xfrm>
            <a:off x="6699247" y="2925953"/>
            <a:ext cx="2186201" cy="1205800"/>
          </a:xfrm>
          <a:prstGeom prst="rect">
            <a:avLst/>
          </a:prstGeom>
          <a:noFill/>
          <a:ln>
            <a:noFill/>
          </a:ln>
        </p:spPr>
      </p:pic>
      <p:sp>
        <p:nvSpPr>
          <p:cNvPr id="261" name="Shape 261"/>
          <p:cNvSpPr txBox="1"/>
          <p:nvPr/>
        </p:nvSpPr>
        <p:spPr>
          <a:xfrm>
            <a:off x="4868350" y="2745150"/>
            <a:ext cx="1830900" cy="1770600"/>
          </a:xfrm>
          <a:prstGeom prst="rect">
            <a:avLst/>
          </a:prstGeom>
          <a:noFill/>
          <a:ln>
            <a:noFill/>
          </a:ln>
        </p:spPr>
        <p:txBody>
          <a:bodyPr anchorCtr="0" anchor="ctr" bIns="91425" lIns="91425" rIns="91425" tIns="91425">
            <a:noAutofit/>
          </a:bodyPr>
          <a:lstStyle/>
          <a:p>
            <a:pPr lvl="0" rtl="0">
              <a:spcBef>
                <a:spcPts val="0"/>
              </a:spcBef>
              <a:buNone/>
            </a:pPr>
            <a:r>
              <a:rPr b="1" lang="en"/>
              <a:t>2015: </a:t>
            </a:r>
            <a:r>
              <a:rPr lang="en"/>
              <a:t>It's a pen that can draw in the air! 3Doodler is the 3D printing pen you can hold in your hand. Lift your imagination off the page!</a:t>
            </a:r>
          </a:p>
        </p:txBody>
      </p:sp>
      <p:sp>
        <p:nvSpPr>
          <p:cNvPr id="262" name="Shape 262"/>
          <p:cNvSpPr txBox="1"/>
          <p:nvPr/>
        </p:nvSpPr>
        <p:spPr>
          <a:xfrm>
            <a:off x="683258" y="1903225"/>
            <a:ext cx="859799" cy="910200"/>
          </a:xfrm>
          <a:prstGeom prst="rect">
            <a:avLst/>
          </a:prstGeom>
          <a:noFill/>
          <a:ln>
            <a:noFill/>
          </a:ln>
        </p:spPr>
        <p:txBody>
          <a:bodyPr anchorCtr="0" anchor="t" bIns="91425" lIns="91425" rIns="91425" tIns="91425">
            <a:noAutofit/>
          </a:bodyPr>
          <a:lstStyle/>
          <a:p>
            <a:pPr lvl="0">
              <a:spcBef>
                <a:spcPts val="0"/>
              </a:spcBef>
              <a:buNone/>
            </a:pPr>
            <a:r>
              <a:t/>
            </a:r>
            <a:endParaRPr b="1"/>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pic>
        <p:nvPicPr>
          <p:cNvPr id="56" name="Shape 56"/>
          <p:cNvPicPr preferRelativeResize="0"/>
          <p:nvPr/>
        </p:nvPicPr>
        <p:blipFill>
          <a:blip r:embed="rId3">
            <a:alphaModFix/>
          </a:blip>
          <a:stretch>
            <a:fillRect/>
          </a:stretch>
        </p:blipFill>
        <p:spPr>
          <a:xfrm>
            <a:off x="3281010" y="2940511"/>
            <a:ext cx="1024047" cy="1474624"/>
          </a:xfrm>
          <a:prstGeom prst="rect">
            <a:avLst/>
          </a:prstGeom>
          <a:noFill/>
          <a:ln cap="flat" cmpd="sng" w="19050">
            <a:solidFill>
              <a:srgbClr val="000000"/>
            </a:solidFill>
            <a:prstDash val="solid"/>
            <a:round/>
            <a:headEnd len="med" w="med" type="none"/>
            <a:tailEnd len="med" w="med" type="none"/>
          </a:ln>
        </p:spPr>
      </p:pic>
      <p:sp>
        <p:nvSpPr>
          <p:cNvPr id="57" name="Shape 57"/>
          <p:cNvSpPr txBox="1"/>
          <p:nvPr/>
        </p:nvSpPr>
        <p:spPr>
          <a:xfrm>
            <a:off x="130139" y="873000"/>
            <a:ext cx="3096299" cy="1335900"/>
          </a:xfrm>
          <a:prstGeom prst="rect">
            <a:avLst/>
          </a:prstGeom>
          <a:noFill/>
          <a:ln>
            <a:noFill/>
          </a:ln>
        </p:spPr>
        <p:txBody>
          <a:bodyPr anchorCtr="0" anchor="ctr" bIns="91425" lIns="91425" rIns="91425" tIns="91425">
            <a:noAutofit/>
          </a:bodyPr>
          <a:lstStyle/>
          <a:p>
            <a:pPr lvl="0" rtl="0" algn="just">
              <a:spcBef>
                <a:spcPts val="0"/>
              </a:spcBef>
              <a:buNone/>
            </a:pPr>
            <a:r>
              <a:rPr b="1" lang="en" sz="1200"/>
              <a:t>1822</a:t>
            </a:r>
            <a:r>
              <a:rPr lang="en" sz="1200"/>
              <a:t>: Charles Babbage creates a machine that would be able to compute tables of numbers. The project, was a failure. More than a century later, however, the world’s first computer was actually built.</a:t>
            </a:r>
            <a:br>
              <a:rPr lang="en"/>
            </a:br>
          </a:p>
        </p:txBody>
      </p:sp>
      <p:sp>
        <p:nvSpPr>
          <p:cNvPr id="58" name="Shape 58"/>
          <p:cNvSpPr txBox="1"/>
          <p:nvPr/>
        </p:nvSpPr>
        <p:spPr>
          <a:xfrm>
            <a:off x="5182476" y="872999"/>
            <a:ext cx="2164499" cy="1844100"/>
          </a:xfrm>
          <a:prstGeom prst="rect">
            <a:avLst/>
          </a:prstGeom>
          <a:noFill/>
          <a:ln>
            <a:noFill/>
          </a:ln>
        </p:spPr>
        <p:txBody>
          <a:bodyPr anchorCtr="0" anchor="ctr" bIns="91425" lIns="91425" rIns="91425" tIns="91425">
            <a:noAutofit/>
          </a:bodyPr>
          <a:lstStyle/>
          <a:p>
            <a:pPr lvl="0" rtl="0">
              <a:spcBef>
                <a:spcPts val="0"/>
              </a:spcBef>
              <a:buNone/>
            </a:pPr>
            <a:r>
              <a:rPr b="1" lang="en"/>
              <a:t>1937</a:t>
            </a:r>
            <a:r>
              <a:rPr lang="en"/>
              <a:t>: J.V. Atanasoff, attempts to build the first computer without gears, cams, belts or shafts.</a:t>
            </a:r>
            <a:br>
              <a:rPr lang="en"/>
            </a:br>
          </a:p>
        </p:txBody>
      </p:sp>
      <p:pic>
        <p:nvPicPr>
          <p:cNvPr id="59" name="Shape 59"/>
          <p:cNvPicPr preferRelativeResize="0"/>
          <p:nvPr/>
        </p:nvPicPr>
        <p:blipFill>
          <a:blip r:embed="rId4">
            <a:alphaModFix/>
          </a:blip>
          <a:stretch>
            <a:fillRect/>
          </a:stretch>
        </p:blipFill>
        <p:spPr>
          <a:xfrm>
            <a:off x="7346975" y="721086"/>
            <a:ext cx="1246499" cy="1639733"/>
          </a:xfrm>
          <a:prstGeom prst="rect">
            <a:avLst/>
          </a:prstGeom>
          <a:noFill/>
          <a:ln cap="flat" cmpd="sng" w="19050">
            <a:solidFill>
              <a:srgbClr val="000000"/>
            </a:solidFill>
            <a:prstDash val="solid"/>
            <a:round/>
            <a:headEnd len="med" w="med" type="none"/>
            <a:tailEnd len="med" w="med" type="none"/>
          </a:ln>
        </p:spPr>
      </p:pic>
      <p:sp>
        <p:nvSpPr>
          <p:cNvPr id="60" name="Shape 60"/>
          <p:cNvSpPr txBox="1"/>
          <p:nvPr/>
        </p:nvSpPr>
        <p:spPr>
          <a:xfrm>
            <a:off x="5022875" y="2857925"/>
            <a:ext cx="2324099" cy="1639799"/>
          </a:xfrm>
          <a:prstGeom prst="rect">
            <a:avLst/>
          </a:prstGeom>
          <a:noFill/>
          <a:ln>
            <a:noFill/>
          </a:ln>
        </p:spPr>
        <p:txBody>
          <a:bodyPr anchorCtr="0" anchor="ctr" bIns="91425" lIns="91425" rIns="91425" tIns="91425">
            <a:noAutofit/>
          </a:bodyPr>
          <a:lstStyle/>
          <a:p>
            <a:pPr lvl="0" rtl="0">
              <a:spcBef>
                <a:spcPts val="0"/>
              </a:spcBef>
              <a:buNone/>
            </a:pPr>
            <a:r>
              <a:rPr b="1" lang="en"/>
              <a:t>1941</a:t>
            </a:r>
            <a:r>
              <a:rPr lang="en"/>
              <a:t>: Atanasoff and Clifford Berry, design a computer that can solve 29 equations simultaneously. First time a computer is able to store information on its main memory.</a:t>
            </a:r>
            <a:br>
              <a:rPr lang="en"/>
            </a:br>
          </a:p>
        </p:txBody>
      </p:sp>
      <p:cxnSp>
        <p:nvCxnSpPr>
          <p:cNvPr id="61" name="Shape 61"/>
          <p:cNvCxnSpPr/>
          <p:nvPr/>
        </p:nvCxnSpPr>
        <p:spPr>
          <a:xfrm flipH="1" rot="10800000">
            <a:off x="1371840" y="2031999"/>
            <a:ext cx="6900" cy="547200"/>
          </a:xfrm>
          <a:prstGeom prst="straightConnector1">
            <a:avLst/>
          </a:prstGeom>
          <a:noFill/>
          <a:ln cap="flat" cmpd="sng" w="19050">
            <a:solidFill>
              <a:schemeClr val="dk2"/>
            </a:solidFill>
            <a:prstDash val="solid"/>
            <a:round/>
            <a:headEnd len="lg" w="lg" type="none"/>
            <a:tailEnd len="lg" w="lg" type="none"/>
          </a:ln>
        </p:spPr>
      </p:cxnSp>
      <p:cxnSp>
        <p:nvCxnSpPr>
          <p:cNvPr id="62" name="Shape 62"/>
          <p:cNvCxnSpPr/>
          <p:nvPr/>
        </p:nvCxnSpPr>
        <p:spPr>
          <a:xfrm flipH="1" rot="10800000">
            <a:off x="6733603" y="2208899"/>
            <a:ext cx="6299" cy="362400"/>
          </a:xfrm>
          <a:prstGeom prst="straightConnector1">
            <a:avLst/>
          </a:prstGeom>
          <a:noFill/>
          <a:ln cap="flat" cmpd="sng" w="19050">
            <a:solidFill>
              <a:schemeClr val="dk2"/>
            </a:solidFill>
            <a:prstDash val="solid"/>
            <a:round/>
            <a:headEnd len="lg" w="lg" type="none"/>
            <a:tailEnd len="lg" w="lg" type="none"/>
          </a:ln>
        </p:spPr>
      </p:cxnSp>
      <p:cxnSp>
        <p:nvCxnSpPr>
          <p:cNvPr id="63" name="Shape 63"/>
          <p:cNvCxnSpPr/>
          <p:nvPr/>
        </p:nvCxnSpPr>
        <p:spPr>
          <a:xfrm flipH="1" rot="10800000">
            <a:off x="1825101" y="2571307"/>
            <a:ext cx="6000" cy="423600"/>
          </a:xfrm>
          <a:prstGeom prst="straightConnector1">
            <a:avLst/>
          </a:prstGeom>
          <a:noFill/>
          <a:ln cap="flat" cmpd="sng" w="19050">
            <a:solidFill>
              <a:schemeClr val="dk2"/>
            </a:solidFill>
            <a:prstDash val="solid"/>
            <a:round/>
            <a:headEnd len="lg" w="lg" type="none"/>
            <a:tailEnd len="lg" w="lg" type="none"/>
          </a:ln>
        </p:spPr>
      </p:cxnSp>
      <p:cxnSp>
        <p:nvCxnSpPr>
          <p:cNvPr id="64" name="Shape 64"/>
          <p:cNvCxnSpPr/>
          <p:nvPr/>
        </p:nvCxnSpPr>
        <p:spPr>
          <a:xfrm rot="10800000">
            <a:off x="6837081" y="2571299"/>
            <a:ext cx="0" cy="507900"/>
          </a:xfrm>
          <a:prstGeom prst="straightConnector1">
            <a:avLst/>
          </a:prstGeom>
          <a:noFill/>
          <a:ln cap="flat" cmpd="sng" w="19050">
            <a:solidFill>
              <a:schemeClr val="dk2"/>
            </a:solidFill>
            <a:prstDash val="solid"/>
            <a:round/>
            <a:headEnd len="lg" w="lg" type="none"/>
            <a:tailEnd len="lg" w="lg" type="none"/>
          </a:ln>
        </p:spPr>
      </p:cxnSp>
      <p:pic>
        <p:nvPicPr>
          <p:cNvPr id="65" name="Shape 65"/>
          <p:cNvPicPr preferRelativeResize="0"/>
          <p:nvPr/>
        </p:nvPicPr>
        <p:blipFill>
          <a:blip r:embed="rId5">
            <a:alphaModFix/>
          </a:blip>
          <a:stretch>
            <a:fillRect/>
          </a:stretch>
        </p:blipFill>
        <p:spPr>
          <a:xfrm>
            <a:off x="7442200" y="3076324"/>
            <a:ext cx="1555749" cy="1038445"/>
          </a:xfrm>
          <a:prstGeom prst="rect">
            <a:avLst/>
          </a:prstGeom>
          <a:noFill/>
          <a:ln>
            <a:noFill/>
          </a:ln>
        </p:spPr>
      </p:pic>
      <p:pic>
        <p:nvPicPr>
          <p:cNvPr id="66" name="Shape 66"/>
          <p:cNvPicPr preferRelativeResize="0"/>
          <p:nvPr/>
        </p:nvPicPr>
        <p:blipFill>
          <a:blip r:embed="rId6">
            <a:alphaModFix/>
          </a:blip>
          <a:stretch>
            <a:fillRect/>
          </a:stretch>
        </p:blipFill>
        <p:spPr>
          <a:xfrm>
            <a:off x="3226440" y="690954"/>
            <a:ext cx="1246499" cy="1474499"/>
          </a:xfrm>
          <a:prstGeom prst="rect">
            <a:avLst/>
          </a:prstGeom>
          <a:noFill/>
          <a:ln cap="flat" cmpd="sng" w="9525">
            <a:solidFill>
              <a:srgbClr val="000000"/>
            </a:solidFill>
            <a:prstDash val="solid"/>
            <a:round/>
            <a:headEnd len="med" w="med" type="none"/>
            <a:tailEnd len="med" w="med" type="none"/>
          </a:ln>
        </p:spPr>
      </p:pic>
      <p:cxnSp>
        <p:nvCxnSpPr>
          <p:cNvPr id="67" name="Shape 67"/>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68" name="Shape 68"/>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69" name="Shape 69"/>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70" name="Shape 70"/>
          <p:cNvSpPr txBox="1"/>
          <p:nvPr/>
        </p:nvSpPr>
        <p:spPr>
          <a:xfrm>
            <a:off x="824300" y="2835574"/>
            <a:ext cx="2456699" cy="1684500"/>
          </a:xfrm>
          <a:prstGeom prst="rect">
            <a:avLst/>
          </a:prstGeom>
          <a:noFill/>
          <a:ln>
            <a:noFill/>
          </a:ln>
        </p:spPr>
        <p:txBody>
          <a:bodyPr anchorCtr="0" anchor="ctr" bIns="91425" lIns="91425" rIns="91425" tIns="91425">
            <a:noAutofit/>
          </a:bodyPr>
          <a:lstStyle/>
          <a:p>
            <a:pPr lvl="0" rtl="0">
              <a:spcBef>
                <a:spcPts val="0"/>
              </a:spcBef>
              <a:buNone/>
            </a:pPr>
            <a:r>
              <a:rPr b="1" lang="en"/>
              <a:t>1890</a:t>
            </a:r>
            <a:r>
              <a:rPr lang="en"/>
              <a:t>: Herman Hollerith designs a punch card system to calculate the 1880 census, accomplishing the task in just three years and saving the government $5 million.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cxnSp>
        <p:nvCxnSpPr>
          <p:cNvPr id="75" name="Shape 75"/>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76" name="Shape 76"/>
          <p:cNvSpPr txBox="1"/>
          <p:nvPr/>
        </p:nvSpPr>
        <p:spPr>
          <a:xfrm>
            <a:off x="632000" y="0"/>
            <a:ext cx="2200199" cy="2519999"/>
          </a:xfrm>
          <a:prstGeom prst="rect">
            <a:avLst/>
          </a:prstGeom>
          <a:noFill/>
          <a:ln>
            <a:noFill/>
          </a:ln>
        </p:spPr>
        <p:txBody>
          <a:bodyPr anchorCtr="0" anchor="ctr" bIns="91425" lIns="91425" rIns="91425" tIns="91425">
            <a:noAutofit/>
          </a:bodyPr>
          <a:lstStyle/>
          <a:p>
            <a:pPr lvl="0" rtl="0">
              <a:spcBef>
                <a:spcPts val="0"/>
              </a:spcBef>
              <a:buNone/>
            </a:pPr>
            <a:r>
              <a:rPr b="1" lang="en"/>
              <a:t>1943-1944</a:t>
            </a:r>
            <a:r>
              <a:rPr lang="en"/>
              <a:t>: John Mauchly and J.</a:t>
            </a:r>
            <a:br>
              <a:rPr lang="en"/>
            </a:br>
            <a:r>
              <a:rPr lang="en"/>
              <a:t>Presper Eckert—build the Electronic Numerical Integrator and Calculator (ENIAC). It fills a 20 foot by 40</a:t>
            </a:r>
            <a:br>
              <a:rPr lang="en"/>
            </a:br>
            <a:r>
              <a:rPr lang="en"/>
              <a:t>foot room and has 18,000 vacuum tubes.</a:t>
            </a:r>
            <a:br>
              <a:rPr lang="en"/>
            </a:br>
          </a:p>
        </p:txBody>
      </p:sp>
      <p:sp>
        <p:nvSpPr>
          <p:cNvPr id="77" name="Shape 77"/>
          <p:cNvSpPr txBox="1"/>
          <p:nvPr/>
        </p:nvSpPr>
        <p:spPr>
          <a:xfrm>
            <a:off x="4795090" y="160225"/>
            <a:ext cx="3053099" cy="2244299"/>
          </a:xfrm>
          <a:prstGeom prst="rect">
            <a:avLst/>
          </a:prstGeom>
          <a:noFill/>
          <a:ln>
            <a:noFill/>
          </a:ln>
        </p:spPr>
        <p:txBody>
          <a:bodyPr anchorCtr="0" anchor="ctr" bIns="91425" lIns="91425" rIns="91425" tIns="91425">
            <a:noAutofit/>
          </a:bodyPr>
          <a:lstStyle/>
          <a:p>
            <a:pPr lvl="0" rtl="0">
              <a:spcBef>
                <a:spcPts val="0"/>
              </a:spcBef>
              <a:buNone/>
            </a:pPr>
            <a:r>
              <a:rPr b="1" lang="en"/>
              <a:t>1953</a:t>
            </a:r>
            <a:r>
              <a:rPr lang="en"/>
              <a:t>: Grace Hopper develops the first computer language, which eventually</a:t>
            </a:r>
            <a:br>
              <a:rPr lang="en"/>
            </a:br>
            <a:r>
              <a:rPr lang="en"/>
              <a:t>becomes known as COBOL. Inventor Thomas Johnson Watson, Jr., son of IBM CEO Thomas Johnson Watson, Sr., conceives theIBM 701 EDPM to help the United Nations keep tabs on Korea during the war.</a:t>
            </a:r>
            <a:br>
              <a:rPr lang="en"/>
            </a:br>
          </a:p>
        </p:txBody>
      </p:sp>
      <p:sp>
        <p:nvSpPr>
          <p:cNvPr id="78" name="Shape 78"/>
          <p:cNvSpPr txBox="1"/>
          <p:nvPr/>
        </p:nvSpPr>
        <p:spPr>
          <a:xfrm>
            <a:off x="5530215" y="2757570"/>
            <a:ext cx="1260599" cy="1491899"/>
          </a:xfrm>
          <a:prstGeom prst="rect">
            <a:avLst/>
          </a:prstGeom>
          <a:noFill/>
          <a:ln>
            <a:noFill/>
          </a:ln>
        </p:spPr>
        <p:txBody>
          <a:bodyPr anchorCtr="0" anchor="ctr" bIns="91425" lIns="91425" rIns="91425" tIns="91425">
            <a:noAutofit/>
          </a:bodyPr>
          <a:lstStyle/>
          <a:p>
            <a:pPr lvl="0" rtl="0">
              <a:spcBef>
                <a:spcPts val="0"/>
              </a:spcBef>
              <a:buNone/>
            </a:pPr>
            <a:r>
              <a:rPr b="1" lang="en"/>
              <a:t>1954</a:t>
            </a:r>
            <a:r>
              <a:rPr lang="en"/>
              <a:t>: The FORTRAN programming language is born.</a:t>
            </a:r>
            <a:br>
              <a:rPr lang="en"/>
            </a:br>
          </a:p>
        </p:txBody>
      </p:sp>
      <p:cxnSp>
        <p:nvCxnSpPr>
          <p:cNvPr id="79" name="Shape 79"/>
          <p:cNvCxnSpPr/>
          <p:nvPr/>
        </p:nvCxnSpPr>
        <p:spPr>
          <a:xfrm>
            <a:off x="1342625" y="2101500"/>
            <a:ext cx="3600" cy="489300"/>
          </a:xfrm>
          <a:prstGeom prst="straightConnector1">
            <a:avLst/>
          </a:prstGeom>
          <a:noFill/>
          <a:ln cap="flat" cmpd="sng" w="19050">
            <a:solidFill>
              <a:schemeClr val="dk2"/>
            </a:solidFill>
            <a:prstDash val="solid"/>
            <a:round/>
            <a:headEnd len="lg" w="lg" type="none"/>
            <a:tailEnd len="lg" w="lg" type="none"/>
          </a:ln>
        </p:spPr>
      </p:cxnSp>
      <p:cxnSp>
        <p:nvCxnSpPr>
          <p:cNvPr id="80" name="Shape 80"/>
          <p:cNvCxnSpPr/>
          <p:nvPr/>
        </p:nvCxnSpPr>
        <p:spPr>
          <a:xfrm>
            <a:off x="6320298" y="2302493"/>
            <a:ext cx="2699" cy="268799"/>
          </a:xfrm>
          <a:prstGeom prst="straightConnector1">
            <a:avLst/>
          </a:prstGeom>
          <a:noFill/>
          <a:ln cap="flat" cmpd="sng" w="19050">
            <a:solidFill>
              <a:schemeClr val="dk2"/>
            </a:solidFill>
            <a:prstDash val="solid"/>
            <a:round/>
            <a:headEnd len="lg" w="lg" type="none"/>
            <a:tailEnd len="lg" w="lg" type="none"/>
          </a:ln>
        </p:spPr>
      </p:cxnSp>
      <p:cxnSp>
        <p:nvCxnSpPr>
          <p:cNvPr id="81" name="Shape 81"/>
          <p:cNvCxnSpPr/>
          <p:nvPr/>
        </p:nvCxnSpPr>
        <p:spPr>
          <a:xfrm>
            <a:off x="2260002" y="2571288"/>
            <a:ext cx="0" cy="223500"/>
          </a:xfrm>
          <a:prstGeom prst="straightConnector1">
            <a:avLst/>
          </a:prstGeom>
          <a:noFill/>
          <a:ln cap="flat" cmpd="sng" w="19050">
            <a:solidFill>
              <a:schemeClr val="dk2"/>
            </a:solidFill>
            <a:prstDash val="solid"/>
            <a:round/>
            <a:headEnd len="lg" w="lg" type="none"/>
            <a:tailEnd len="lg" w="lg" type="none"/>
          </a:ln>
        </p:spPr>
      </p:cxnSp>
      <p:cxnSp>
        <p:nvCxnSpPr>
          <p:cNvPr id="82" name="Shape 82"/>
          <p:cNvCxnSpPr/>
          <p:nvPr/>
        </p:nvCxnSpPr>
        <p:spPr>
          <a:xfrm>
            <a:off x="5856234" y="2571311"/>
            <a:ext cx="6000" cy="289800"/>
          </a:xfrm>
          <a:prstGeom prst="straightConnector1">
            <a:avLst/>
          </a:prstGeom>
          <a:noFill/>
          <a:ln cap="flat" cmpd="sng" w="19050">
            <a:solidFill>
              <a:schemeClr val="dk2"/>
            </a:solidFill>
            <a:prstDash val="solid"/>
            <a:round/>
            <a:headEnd len="lg" w="lg" type="none"/>
            <a:tailEnd len="lg" w="lg" type="none"/>
          </a:ln>
        </p:spPr>
      </p:cxnSp>
      <p:pic>
        <p:nvPicPr>
          <p:cNvPr id="83" name="Shape 83"/>
          <p:cNvPicPr preferRelativeResize="0"/>
          <p:nvPr/>
        </p:nvPicPr>
        <p:blipFill>
          <a:blip r:embed="rId3">
            <a:alphaModFix/>
          </a:blip>
          <a:stretch>
            <a:fillRect/>
          </a:stretch>
        </p:blipFill>
        <p:spPr>
          <a:xfrm>
            <a:off x="6790825" y="2861100"/>
            <a:ext cx="2200275" cy="987199"/>
          </a:xfrm>
          <a:prstGeom prst="rect">
            <a:avLst/>
          </a:prstGeom>
          <a:noFill/>
          <a:ln>
            <a:noFill/>
          </a:ln>
        </p:spPr>
      </p:pic>
      <p:sp>
        <p:nvSpPr>
          <p:cNvPr id="84" name="Shape 84"/>
          <p:cNvSpPr txBox="1"/>
          <p:nvPr/>
        </p:nvSpPr>
        <p:spPr>
          <a:xfrm>
            <a:off x="897432" y="2531975"/>
            <a:ext cx="1962899" cy="1943100"/>
          </a:xfrm>
          <a:prstGeom prst="rect">
            <a:avLst/>
          </a:prstGeom>
          <a:noFill/>
          <a:ln>
            <a:noFill/>
          </a:ln>
        </p:spPr>
        <p:txBody>
          <a:bodyPr anchorCtr="0" anchor="ctr" bIns="91425" lIns="91425" rIns="91425" tIns="91425">
            <a:noAutofit/>
          </a:bodyPr>
          <a:lstStyle/>
          <a:p>
            <a:pPr lvl="0" rtl="0">
              <a:spcBef>
                <a:spcPts val="0"/>
              </a:spcBef>
              <a:buNone/>
            </a:pPr>
            <a:r>
              <a:rPr b="1" lang="en"/>
              <a:t>1946</a:t>
            </a:r>
            <a:r>
              <a:rPr lang="en"/>
              <a:t>: Mauchly and Presper build the first commercial computer for business and government applications.</a:t>
            </a:r>
            <a:br>
              <a:rPr lang="en"/>
            </a:br>
          </a:p>
        </p:txBody>
      </p:sp>
      <p:pic>
        <p:nvPicPr>
          <p:cNvPr id="85" name="Shape 85"/>
          <p:cNvPicPr preferRelativeResize="0"/>
          <p:nvPr/>
        </p:nvPicPr>
        <p:blipFill>
          <a:blip r:embed="rId4">
            <a:alphaModFix/>
          </a:blip>
          <a:stretch>
            <a:fillRect/>
          </a:stretch>
        </p:blipFill>
        <p:spPr>
          <a:xfrm>
            <a:off x="3027111" y="745147"/>
            <a:ext cx="1377500" cy="1074450"/>
          </a:xfrm>
          <a:prstGeom prst="rect">
            <a:avLst/>
          </a:prstGeom>
          <a:noFill/>
          <a:ln>
            <a:noFill/>
          </a:ln>
        </p:spPr>
      </p:pic>
      <p:pic>
        <p:nvPicPr>
          <p:cNvPr id="86" name="Shape 86"/>
          <p:cNvPicPr preferRelativeResize="0"/>
          <p:nvPr/>
        </p:nvPicPr>
        <p:blipFill>
          <a:blip r:embed="rId5">
            <a:alphaModFix/>
          </a:blip>
          <a:stretch>
            <a:fillRect/>
          </a:stretch>
        </p:blipFill>
        <p:spPr>
          <a:xfrm>
            <a:off x="2832200" y="2861100"/>
            <a:ext cx="1962900" cy="1542902"/>
          </a:xfrm>
          <a:prstGeom prst="rect">
            <a:avLst/>
          </a:prstGeom>
          <a:noFill/>
          <a:ln>
            <a:noFill/>
          </a:ln>
        </p:spPr>
      </p:pic>
      <p:pic>
        <p:nvPicPr>
          <p:cNvPr id="87" name="Shape 87"/>
          <p:cNvPicPr preferRelativeResize="0"/>
          <p:nvPr/>
        </p:nvPicPr>
        <p:blipFill>
          <a:blip r:embed="rId6">
            <a:alphaModFix/>
          </a:blip>
          <a:stretch>
            <a:fillRect/>
          </a:stretch>
        </p:blipFill>
        <p:spPr>
          <a:xfrm>
            <a:off x="7730502" y="1392500"/>
            <a:ext cx="1260600" cy="908511"/>
          </a:xfrm>
          <a:prstGeom prst="rect">
            <a:avLst/>
          </a:prstGeom>
          <a:noFill/>
          <a:ln>
            <a:noFill/>
          </a:ln>
        </p:spPr>
      </p:pic>
      <p:sp>
        <p:nvSpPr>
          <p:cNvPr id="88" name="Shape 88"/>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89" name="Shape 89"/>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nvSpPr>
        <p:spPr>
          <a:xfrm>
            <a:off x="1002449" y="450600"/>
            <a:ext cx="1758900" cy="1917599"/>
          </a:xfrm>
          <a:prstGeom prst="rect">
            <a:avLst/>
          </a:prstGeom>
          <a:noFill/>
          <a:ln>
            <a:noFill/>
          </a:ln>
        </p:spPr>
        <p:txBody>
          <a:bodyPr anchorCtr="0" anchor="ctr" bIns="91425" lIns="91425" rIns="91425" tIns="91425">
            <a:noAutofit/>
          </a:bodyPr>
          <a:lstStyle/>
          <a:p>
            <a:pPr lvl="0" rtl="0">
              <a:spcBef>
                <a:spcPts val="0"/>
              </a:spcBef>
              <a:buNone/>
            </a:pPr>
            <a:r>
              <a:rPr b="1" lang="en"/>
              <a:t>1958</a:t>
            </a:r>
            <a:r>
              <a:rPr lang="en"/>
              <a:t>: Jack Kilby and Robert Noyce unveil the integrated circuit, known as the</a:t>
            </a:r>
            <a:br>
              <a:rPr lang="en"/>
            </a:br>
            <a:r>
              <a:rPr lang="en"/>
              <a:t>computer chip.</a:t>
            </a:r>
          </a:p>
        </p:txBody>
      </p:sp>
      <p:cxnSp>
        <p:nvCxnSpPr>
          <p:cNvPr id="95" name="Shape 95"/>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96" name="Shape 96"/>
          <p:cNvSpPr txBox="1"/>
          <p:nvPr/>
        </p:nvSpPr>
        <p:spPr>
          <a:xfrm>
            <a:off x="1113680" y="2793900"/>
            <a:ext cx="2806799" cy="2336700"/>
          </a:xfrm>
          <a:prstGeom prst="rect">
            <a:avLst/>
          </a:prstGeom>
          <a:noFill/>
          <a:ln>
            <a:noFill/>
          </a:ln>
        </p:spPr>
        <p:txBody>
          <a:bodyPr anchorCtr="0" anchor="ctr" bIns="91425" lIns="91425" rIns="91425" tIns="91425">
            <a:noAutofit/>
          </a:bodyPr>
          <a:lstStyle/>
          <a:p>
            <a:pPr lvl="0" rtl="0">
              <a:spcBef>
                <a:spcPts val="0"/>
              </a:spcBef>
              <a:buNone/>
            </a:pPr>
            <a:r>
              <a:rPr b="1" lang="en"/>
              <a:t>1964</a:t>
            </a:r>
            <a:r>
              <a:rPr lang="en"/>
              <a:t>: Douglas Engelbart shows a prototype of the modern computer, with a mouse and a graphical user interface (GUI). This marks the evolution of the</a:t>
            </a:r>
            <a:br>
              <a:rPr lang="en"/>
            </a:br>
            <a:r>
              <a:rPr lang="en"/>
              <a:t>computer from a specialized machine for scientists and mathematicians to</a:t>
            </a:r>
            <a:br>
              <a:rPr lang="en"/>
            </a:br>
            <a:r>
              <a:rPr lang="en"/>
              <a:t>technology that is more accessible to the general public.</a:t>
            </a:r>
            <a:br>
              <a:rPr lang="en"/>
            </a:br>
          </a:p>
        </p:txBody>
      </p:sp>
      <p:sp>
        <p:nvSpPr>
          <p:cNvPr id="97" name="Shape 97"/>
          <p:cNvSpPr txBox="1"/>
          <p:nvPr/>
        </p:nvSpPr>
        <p:spPr>
          <a:xfrm>
            <a:off x="5138953" y="653700"/>
            <a:ext cx="2013000" cy="1511399"/>
          </a:xfrm>
          <a:prstGeom prst="rect">
            <a:avLst/>
          </a:prstGeom>
          <a:noFill/>
          <a:ln>
            <a:noFill/>
          </a:ln>
        </p:spPr>
        <p:txBody>
          <a:bodyPr anchorCtr="0" anchor="ctr" bIns="91425" lIns="91425" rIns="91425" tIns="91425">
            <a:noAutofit/>
          </a:bodyPr>
          <a:lstStyle/>
          <a:p>
            <a:pPr lvl="0" rtl="0">
              <a:spcBef>
                <a:spcPts val="0"/>
              </a:spcBef>
              <a:buNone/>
            </a:pPr>
            <a:r>
              <a:rPr b="1" lang="en"/>
              <a:t>1970</a:t>
            </a:r>
            <a:r>
              <a:rPr lang="en"/>
              <a:t>: The newly formed Intel unveils the Intel 1103, the first Dynamic Access</a:t>
            </a:r>
            <a:br>
              <a:rPr lang="en"/>
            </a:br>
            <a:r>
              <a:rPr lang="en"/>
              <a:t>Memory (DRAM) chip.</a:t>
            </a:r>
            <a:br>
              <a:rPr lang="en"/>
            </a:br>
          </a:p>
        </p:txBody>
      </p:sp>
      <p:sp>
        <p:nvSpPr>
          <p:cNvPr id="98" name="Shape 98"/>
          <p:cNvSpPr txBox="1"/>
          <p:nvPr/>
        </p:nvSpPr>
        <p:spPr>
          <a:xfrm>
            <a:off x="5719842" y="2917336"/>
            <a:ext cx="2013000" cy="1720799"/>
          </a:xfrm>
          <a:prstGeom prst="rect">
            <a:avLst/>
          </a:prstGeom>
          <a:noFill/>
          <a:ln>
            <a:noFill/>
          </a:ln>
        </p:spPr>
        <p:txBody>
          <a:bodyPr anchorCtr="0" anchor="ctr" bIns="91425" lIns="91425" rIns="91425" tIns="91425">
            <a:noAutofit/>
          </a:bodyPr>
          <a:lstStyle/>
          <a:p>
            <a:pPr lvl="0" rtl="0">
              <a:spcBef>
                <a:spcPts val="0"/>
              </a:spcBef>
              <a:buNone/>
            </a:pPr>
            <a:r>
              <a:rPr b="1" lang="en"/>
              <a:t>1971</a:t>
            </a:r>
            <a:r>
              <a:rPr lang="en"/>
              <a:t>: Alan Shugart leads a team of IBM engineers who invent the “floppy disk,”</a:t>
            </a:r>
            <a:br>
              <a:rPr lang="en"/>
            </a:br>
            <a:r>
              <a:rPr lang="en"/>
              <a:t>allowing data to be shared among computers.</a:t>
            </a:r>
            <a:br>
              <a:rPr lang="en"/>
            </a:br>
          </a:p>
        </p:txBody>
      </p:sp>
      <p:cxnSp>
        <p:nvCxnSpPr>
          <p:cNvPr id="99" name="Shape 99"/>
          <p:cNvCxnSpPr/>
          <p:nvPr/>
        </p:nvCxnSpPr>
        <p:spPr>
          <a:xfrm rot="10800000">
            <a:off x="1971299" y="2037299"/>
            <a:ext cx="9899" cy="534000"/>
          </a:xfrm>
          <a:prstGeom prst="straightConnector1">
            <a:avLst/>
          </a:prstGeom>
          <a:noFill/>
          <a:ln cap="flat" cmpd="sng" w="19050">
            <a:solidFill>
              <a:schemeClr val="dk2"/>
            </a:solidFill>
            <a:prstDash val="solid"/>
            <a:round/>
            <a:headEnd len="lg" w="lg" type="none"/>
            <a:tailEnd len="lg" w="lg" type="none"/>
          </a:ln>
        </p:spPr>
      </p:cxnSp>
      <p:cxnSp>
        <p:nvCxnSpPr>
          <p:cNvPr id="100" name="Shape 100"/>
          <p:cNvCxnSpPr/>
          <p:nvPr/>
        </p:nvCxnSpPr>
        <p:spPr>
          <a:xfrm flipH="1" rot="10800000">
            <a:off x="5867499" y="1935899"/>
            <a:ext cx="2699" cy="635399"/>
          </a:xfrm>
          <a:prstGeom prst="straightConnector1">
            <a:avLst/>
          </a:prstGeom>
          <a:noFill/>
          <a:ln cap="flat" cmpd="sng" w="19050">
            <a:solidFill>
              <a:schemeClr val="dk2"/>
            </a:solidFill>
            <a:prstDash val="solid"/>
            <a:round/>
            <a:headEnd len="lg" w="lg" type="none"/>
            <a:tailEnd len="lg" w="lg" type="none"/>
          </a:ln>
        </p:spPr>
      </p:cxnSp>
      <p:cxnSp>
        <p:nvCxnSpPr>
          <p:cNvPr id="101" name="Shape 101"/>
          <p:cNvCxnSpPr/>
          <p:nvPr/>
        </p:nvCxnSpPr>
        <p:spPr>
          <a:xfrm flipH="1" rot="10800000">
            <a:off x="6723200" y="2571299"/>
            <a:ext cx="6299" cy="362400"/>
          </a:xfrm>
          <a:prstGeom prst="straightConnector1">
            <a:avLst/>
          </a:prstGeom>
          <a:noFill/>
          <a:ln cap="flat" cmpd="sng" w="19050">
            <a:solidFill>
              <a:schemeClr val="dk2"/>
            </a:solidFill>
            <a:prstDash val="solid"/>
            <a:round/>
            <a:headEnd len="lg" w="lg" type="none"/>
            <a:tailEnd len="lg" w="lg" type="none"/>
          </a:ln>
        </p:spPr>
      </p:cxnSp>
      <p:pic>
        <p:nvPicPr>
          <p:cNvPr id="102" name="Shape 102"/>
          <p:cNvPicPr preferRelativeResize="0"/>
          <p:nvPr/>
        </p:nvPicPr>
        <p:blipFill>
          <a:blip r:embed="rId3">
            <a:alphaModFix/>
          </a:blip>
          <a:stretch>
            <a:fillRect/>
          </a:stretch>
        </p:blipFill>
        <p:spPr>
          <a:xfrm>
            <a:off x="7151955" y="832491"/>
            <a:ext cx="1467949" cy="1153799"/>
          </a:xfrm>
          <a:prstGeom prst="rect">
            <a:avLst/>
          </a:prstGeom>
          <a:noFill/>
          <a:ln>
            <a:noFill/>
          </a:ln>
        </p:spPr>
      </p:pic>
      <p:pic>
        <p:nvPicPr>
          <p:cNvPr id="103" name="Shape 103"/>
          <p:cNvPicPr preferRelativeResize="0"/>
          <p:nvPr/>
        </p:nvPicPr>
        <p:blipFill>
          <a:blip r:embed="rId4">
            <a:alphaModFix/>
          </a:blip>
          <a:stretch>
            <a:fillRect/>
          </a:stretch>
        </p:blipFill>
        <p:spPr>
          <a:xfrm>
            <a:off x="2624627" y="782698"/>
            <a:ext cx="1671225" cy="1253407"/>
          </a:xfrm>
          <a:prstGeom prst="rect">
            <a:avLst/>
          </a:prstGeom>
          <a:noFill/>
          <a:ln>
            <a:noFill/>
          </a:ln>
        </p:spPr>
      </p:pic>
      <p:pic>
        <p:nvPicPr>
          <p:cNvPr id="104" name="Shape 104"/>
          <p:cNvPicPr preferRelativeResize="0"/>
          <p:nvPr/>
        </p:nvPicPr>
        <p:blipFill>
          <a:blip r:embed="rId5">
            <a:alphaModFix/>
          </a:blip>
          <a:stretch>
            <a:fillRect/>
          </a:stretch>
        </p:blipFill>
        <p:spPr>
          <a:xfrm>
            <a:off x="3784737" y="3103809"/>
            <a:ext cx="1820674" cy="1347875"/>
          </a:xfrm>
          <a:prstGeom prst="rect">
            <a:avLst/>
          </a:prstGeom>
          <a:noFill/>
          <a:ln>
            <a:noFill/>
          </a:ln>
        </p:spPr>
      </p:pic>
      <p:pic>
        <p:nvPicPr>
          <p:cNvPr id="105" name="Shape 105"/>
          <p:cNvPicPr preferRelativeResize="0"/>
          <p:nvPr/>
        </p:nvPicPr>
        <p:blipFill>
          <a:blip r:embed="rId6">
            <a:alphaModFix/>
          </a:blip>
          <a:stretch>
            <a:fillRect/>
          </a:stretch>
        </p:blipFill>
        <p:spPr>
          <a:xfrm>
            <a:off x="7732850" y="2917325"/>
            <a:ext cx="1203450" cy="1153800"/>
          </a:xfrm>
          <a:prstGeom prst="rect">
            <a:avLst/>
          </a:prstGeom>
          <a:noFill/>
          <a:ln>
            <a:noFill/>
          </a:ln>
        </p:spPr>
      </p:pic>
      <p:cxnSp>
        <p:nvCxnSpPr>
          <p:cNvPr id="106" name="Shape 106"/>
          <p:cNvCxnSpPr/>
          <p:nvPr/>
        </p:nvCxnSpPr>
        <p:spPr>
          <a:xfrm rot="10800000">
            <a:off x="2374394" y="2590915"/>
            <a:ext cx="3000" cy="252600"/>
          </a:xfrm>
          <a:prstGeom prst="straightConnector1">
            <a:avLst/>
          </a:prstGeom>
          <a:noFill/>
          <a:ln cap="flat" cmpd="sng" w="19050">
            <a:solidFill>
              <a:schemeClr val="dk2"/>
            </a:solidFill>
            <a:prstDash val="solid"/>
            <a:round/>
            <a:headEnd len="lg" w="lg" type="none"/>
            <a:tailEnd len="lg" w="lg" type="none"/>
          </a:ln>
        </p:spPr>
      </p:cxnSp>
      <p:sp>
        <p:nvSpPr>
          <p:cNvPr id="107" name="Shape 107"/>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8" name="Shape 108"/>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cxnSp>
        <p:nvCxnSpPr>
          <p:cNvPr id="113" name="Shape 113"/>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114" name="Shape 114"/>
          <p:cNvSpPr txBox="1"/>
          <p:nvPr/>
        </p:nvSpPr>
        <p:spPr>
          <a:xfrm>
            <a:off x="575875" y="508000"/>
            <a:ext cx="2590800" cy="1886100"/>
          </a:xfrm>
          <a:prstGeom prst="rect">
            <a:avLst/>
          </a:prstGeom>
          <a:noFill/>
          <a:ln>
            <a:noFill/>
          </a:ln>
        </p:spPr>
        <p:txBody>
          <a:bodyPr anchorCtr="0" anchor="ctr" bIns="91425" lIns="91425" rIns="91425" tIns="91425">
            <a:noAutofit/>
          </a:bodyPr>
          <a:lstStyle/>
          <a:p>
            <a:pPr lvl="0" rtl="0">
              <a:spcBef>
                <a:spcPts val="0"/>
              </a:spcBef>
              <a:buNone/>
            </a:pPr>
            <a:r>
              <a:rPr b="1" lang="en"/>
              <a:t>1973</a:t>
            </a:r>
            <a:r>
              <a:rPr lang="en"/>
              <a:t>: Robert Metcalfe, a member of the research staff for Xerox, develops Ethernet for connecting multiple computers and other hardware.</a:t>
            </a:r>
            <a:br>
              <a:rPr lang="en"/>
            </a:br>
          </a:p>
        </p:txBody>
      </p:sp>
      <p:sp>
        <p:nvSpPr>
          <p:cNvPr id="115" name="Shape 115"/>
          <p:cNvSpPr txBox="1"/>
          <p:nvPr/>
        </p:nvSpPr>
        <p:spPr>
          <a:xfrm>
            <a:off x="1255700" y="3123350"/>
            <a:ext cx="2152200" cy="2184300"/>
          </a:xfrm>
          <a:prstGeom prst="rect">
            <a:avLst/>
          </a:prstGeom>
          <a:noFill/>
          <a:ln>
            <a:noFill/>
          </a:ln>
        </p:spPr>
        <p:txBody>
          <a:bodyPr anchorCtr="0" anchor="ctr" bIns="91425" lIns="91425" rIns="91425" tIns="91425">
            <a:noAutofit/>
          </a:bodyPr>
          <a:lstStyle/>
          <a:p>
            <a:pPr lvl="0" rtl="0">
              <a:spcBef>
                <a:spcPts val="0"/>
              </a:spcBef>
              <a:buNone/>
            </a:pPr>
            <a:r>
              <a:rPr b="1" lang="en"/>
              <a:t>1974-1977</a:t>
            </a:r>
            <a:r>
              <a:rPr lang="en"/>
              <a:t>: A number of personal computers hit the market, including Scelbi &amp; Mark-8 Altair, IBM 5100, RadioShack’s TRS-80—affectionately known as the</a:t>
            </a:r>
            <a:br>
              <a:rPr lang="en"/>
            </a:br>
            <a:r>
              <a:rPr lang="en"/>
              <a:t>“Trash 80,” and the Commodore PET.</a:t>
            </a:r>
            <a:br>
              <a:rPr lang="en"/>
            </a:br>
          </a:p>
        </p:txBody>
      </p:sp>
      <p:sp>
        <p:nvSpPr>
          <p:cNvPr id="116" name="Shape 116"/>
          <p:cNvSpPr txBox="1"/>
          <p:nvPr/>
        </p:nvSpPr>
        <p:spPr>
          <a:xfrm>
            <a:off x="4847337" y="790600"/>
            <a:ext cx="1748100" cy="1320899"/>
          </a:xfrm>
          <a:prstGeom prst="rect">
            <a:avLst/>
          </a:prstGeom>
          <a:noFill/>
          <a:ln>
            <a:noFill/>
          </a:ln>
        </p:spPr>
        <p:txBody>
          <a:bodyPr anchorCtr="0" anchor="ctr" bIns="91425" lIns="91425" rIns="91425" tIns="91425">
            <a:noAutofit/>
          </a:bodyPr>
          <a:lstStyle/>
          <a:p>
            <a:pPr lvl="0" rtl="0">
              <a:spcBef>
                <a:spcPts val="0"/>
              </a:spcBef>
              <a:buNone/>
            </a:pPr>
            <a:r>
              <a:rPr b="1" lang="en"/>
              <a:t>1975</a:t>
            </a:r>
            <a:r>
              <a:rPr lang="en"/>
              <a:t>: The IBM 5100 becomes the first commercially available portable computer.</a:t>
            </a:r>
            <a:br>
              <a:rPr lang="en"/>
            </a:br>
          </a:p>
        </p:txBody>
      </p:sp>
      <p:sp>
        <p:nvSpPr>
          <p:cNvPr id="117" name="Shape 117"/>
          <p:cNvSpPr txBox="1"/>
          <p:nvPr/>
        </p:nvSpPr>
        <p:spPr>
          <a:xfrm>
            <a:off x="5401426" y="3208214"/>
            <a:ext cx="2152200" cy="1473600"/>
          </a:xfrm>
          <a:prstGeom prst="rect">
            <a:avLst/>
          </a:prstGeom>
          <a:noFill/>
          <a:ln>
            <a:noFill/>
          </a:ln>
        </p:spPr>
        <p:txBody>
          <a:bodyPr anchorCtr="0" anchor="ctr" bIns="91425" lIns="91425" rIns="91425" tIns="91425">
            <a:noAutofit/>
          </a:bodyPr>
          <a:lstStyle/>
          <a:p>
            <a:pPr lvl="0" rtl="0">
              <a:spcBef>
                <a:spcPts val="0"/>
              </a:spcBef>
              <a:buNone/>
            </a:pPr>
            <a:r>
              <a:rPr b="1" lang="en"/>
              <a:t>1976</a:t>
            </a:r>
            <a:r>
              <a:rPr lang="en"/>
              <a:t>: Steve Jobs and Steve Wozniak start Apple Computers on April Fool’s Day and roll out the Apple I, the first computer with a single-circuit board.</a:t>
            </a:r>
            <a:br>
              <a:rPr lang="en"/>
            </a:br>
          </a:p>
        </p:txBody>
      </p:sp>
      <p:cxnSp>
        <p:nvCxnSpPr>
          <p:cNvPr id="118" name="Shape 118"/>
          <p:cNvCxnSpPr/>
          <p:nvPr/>
        </p:nvCxnSpPr>
        <p:spPr>
          <a:xfrm flipH="1" rot="10800000">
            <a:off x="2330449" y="1936199"/>
            <a:ext cx="2699" cy="654599"/>
          </a:xfrm>
          <a:prstGeom prst="straightConnector1">
            <a:avLst/>
          </a:prstGeom>
          <a:noFill/>
          <a:ln cap="flat" cmpd="sng" w="19050">
            <a:solidFill>
              <a:schemeClr val="dk2"/>
            </a:solidFill>
            <a:prstDash val="solid"/>
            <a:round/>
            <a:headEnd len="lg" w="lg" type="none"/>
            <a:tailEnd len="lg" w="lg" type="none"/>
          </a:ln>
        </p:spPr>
      </p:cxnSp>
      <p:cxnSp>
        <p:nvCxnSpPr>
          <p:cNvPr id="119" name="Shape 119"/>
          <p:cNvCxnSpPr/>
          <p:nvPr/>
        </p:nvCxnSpPr>
        <p:spPr>
          <a:xfrm rot="10800000">
            <a:off x="5647899" y="1961699"/>
            <a:ext cx="3600" cy="603599"/>
          </a:xfrm>
          <a:prstGeom prst="straightConnector1">
            <a:avLst/>
          </a:prstGeom>
          <a:noFill/>
          <a:ln cap="flat" cmpd="sng" w="19050">
            <a:solidFill>
              <a:schemeClr val="dk2"/>
            </a:solidFill>
            <a:prstDash val="solid"/>
            <a:round/>
            <a:headEnd len="lg" w="lg" type="none"/>
            <a:tailEnd len="lg" w="lg" type="none"/>
          </a:ln>
        </p:spPr>
      </p:cxnSp>
      <p:cxnSp>
        <p:nvCxnSpPr>
          <p:cNvPr id="120" name="Shape 120"/>
          <p:cNvCxnSpPr/>
          <p:nvPr/>
        </p:nvCxnSpPr>
        <p:spPr>
          <a:xfrm flipH="1" rot="10800000">
            <a:off x="3027218" y="2571177"/>
            <a:ext cx="4500" cy="502800"/>
          </a:xfrm>
          <a:prstGeom prst="straightConnector1">
            <a:avLst/>
          </a:prstGeom>
          <a:noFill/>
          <a:ln cap="flat" cmpd="sng" w="19050">
            <a:solidFill>
              <a:schemeClr val="dk2"/>
            </a:solidFill>
            <a:prstDash val="solid"/>
            <a:round/>
            <a:headEnd len="lg" w="lg" type="none"/>
            <a:tailEnd len="lg" w="lg" type="none"/>
          </a:ln>
        </p:spPr>
      </p:cxnSp>
      <p:cxnSp>
        <p:nvCxnSpPr>
          <p:cNvPr id="121" name="Shape 121"/>
          <p:cNvCxnSpPr/>
          <p:nvPr/>
        </p:nvCxnSpPr>
        <p:spPr>
          <a:xfrm rot="10800000">
            <a:off x="7038549" y="2571249"/>
            <a:ext cx="3600" cy="546599"/>
          </a:xfrm>
          <a:prstGeom prst="straightConnector1">
            <a:avLst/>
          </a:prstGeom>
          <a:noFill/>
          <a:ln cap="flat" cmpd="sng" w="19050">
            <a:solidFill>
              <a:schemeClr val="dk2"/>
            </a:solidFill>
            <a:prstDash val="solid"/>
            <a:round/>
            <a:headEnd len="lg" w="lg" type="none"/>
            <a:tailEnd len="lg" w="lg" type="none"/>
          </a:ln>
        </p:spPr>
      </p:cxnSp>
      <p:pic>
        <p:nvPicPr>
          <p:cNvPr id="122" name="Shape 122"/>
          <p:cNvPicPr preferRelativeResize="0"/>
          <p:nvPr/>
        </p:nvPicPr>
        <p:blipFill>
          <a:blip r:embed="rId3">
            <a:alphaModFix/>
          </a:blip>
          <a:stretch>
            <a:fillRect/>
          </a:stretch>
        </p:blipFill>
        <p:spPr>
          <a:xfrm>
            <a:off x="3027225" y="1192150"/>
            <a:ext cx="1424123" cy="919351"/>
          </a:xfrm>
          <a:prstGeom prst="rect">
            <a:avLst/>
          </a:prstGeom>
          <a:noFill/>
          <a:ln>
            <a:noFill/>
          </a:ln>
        </p:spPr>
      </p:pic>
      <p:pic>
        <p:nvPicPr>
          <p:cNvPr id="123" name="Shape 123"/>
          <p:cNvPicPr preferRelativeResize="0"/>
          <p:nvPr/>
        </p:nvPicPr>
        <p:blipFill>
          <a:blip r:embed="rId4">
            <a:alphaModFix/>
          </a:blip>
          <a:stretch>
            <a:fillRect/>
          </a:stretch>
        </p:blipFill>
        <p:spPr>
          <a:xfrm>
            <a:off x="6595419" y="1055750"/>
            <a:ext cx="1627940" cy="1192148"/>
          </a:xfrm>
          <a:prstGeom prst="rect">
            <a:avLst/>
          </a:prstGeom>
          <a:noFill/>
          <a:ln>
            <a:noFill/>
          </a:ln>
        </p:spPr>
      </p:pic>
      <p:pic>
        <p:nvPicPr>
          <p:cNvPr id="124" name="Shape 124"/>
          <p:cNvPicPr preferRelativeResize="0"/>
          <p:nvPr/>
        </p:nvPicPr>
        <p:blipFill>
          <a:blip r:embed="rId5">
            <a:alphaModFix/>
          </a:blip>
          <a:stretch>
            <a:fillRect/>
          </a:stretch>
        </p:blipFill>
        <p:spPr>
          <a:xfrm>
            <a:off x="3407900" y="3668177"/>
            <a:ext cx="1627924" cy="735701"/>
          </a:xfrm>
          <a:prstGeom prst="rect">
            <a:avLst/>
          </a:prstGeom>
          <a:noFill/>
          <a:ln>
            <a:noFill/>
          </a:ln>
        </p:spPr>
      </p:pic>
      <p:pic>
        <p:nvPicPr>
          <p:cNvPr id="125" name="Shape 125"/>
          <p:cNvPicPr preferRelativeResize="0"/>
          <p:nvPr/>
        </p:nvPicPr>
        <p:blipFill>
          <a:blip r:embed="rId6">
            <a:alphaModFix/>
          </a:blip>
          <a:stretch>
            <a:fillRect/>
          </a:stretch>
        </p:blipFill>
        <p:spPr>
          <a:xfrm>
            <a:off x="7553625" y="3073973"/>
            <a:ext cx="1504950" cy="1048275"/>
          </a:xfrm>
          <a:prstGeom prst="rect">
            <a:avLst/>
          </a:prstGeom>
          <a:noFill/>
          <a:ln>
            <a:noFill/>
          </a:ln>
        </p:spPr>
      </p:pic>
      <p:sp>
        <p:nvSpPr>
          <p:cNvPr id="126" name="Shape 126"/>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27" name="Shape 127"/>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cxnSp>
        <p:nvCxnSpPr>
          <p:cNvPr id="132" name="Shape 132"/>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133" name="Shape 133"/>
          <p:cNvSpPr txBox="1"/>
          <p:nvPr/>
        </p:nvSpPr>
        <p:spPr>
          <a:xfrm>
            <a:off x="646033" y="887215"/>
            <a:ext cx="2363999" cy="1377900"/>
          </a:xfrm>
          <a:prstGeom prst="rect">
            <a:avLst/>
          </a:prstGeom>
          <a:noFill/>
          <a:ln>
            <a:noFill/>
          </a:ln>
        </p:spPr>
        <p:txBody>
          <a:bodyPr anchorCtr="0" anchor="ctr" bIns="91425" lIns="91425" rIns="91425" tIns="91425">
            <a:noAutofit/>
          </a:bodyPr>
          <a:lstStyle/>
          <a:p>
            <a:pPr lvl="0" rtl="0">
              <a:spcBef>
                <a:spcPts val="0"/>
              </a:spcBef>
              <a:buNone/>
            </a:pPr>
            <a:r>
              <a:rPr b="1" lang="en"/>
              <a:t>1977</a:t>
            </a:r>
            <a:r>
              <a:rPr lang="en"/>
              <a:t>: Radio Shack's initial production run of theTRS-80 was just 3,000. It sold like crazy. For the first time.</a:t>
            </a:r>
            <a:br>
              <a:rPr lang="en"/>
            </a:br>
          </a:p>
        </p:txBody>
      </p:sp>
      <p:sp>
        <p:nvSpPr>
          <p:cNvPr id="134" name="Shape 134"/>
          <p:cNvSpPr txBox="1"/>
          <p:nvPr/>
        </p:nvSpPr>
        <p:spPr>
          <a:xfrm>
            <a:off x="876459" y="2735774"/>
            <a:ext cx="2209799" cy="1478100"/>
          </a:xfrm>
          <a:prstGeom prst="rect">
            <a:avLst/>
          </a:prstGeom>
          <a:noFill/>
          <a:ln>
            <a:noFill/>
          </a:ln>
        </p:spPr>
        <p:txBody>
          <a:bodyPr anchorCtr="0" anchor="ctr" bIns="91425" lIns="91425" rIns="91425" tIns="91425">
            <a:noAutofit/>
          </a:bodyPr>
          <a:lstStyle/>
          <a:p>
            <a:pPr lvl="0" rtl="0">
              <a:spcBef>
                <a:spcPts val="0"/>
              </a:spcBef>
              <a:buNone/>
            </a:pPr>
            <a:r>
              <a:rPr b="1" lang="en"/>
              <a:t>1977</a:t>
            </a:r>
            <a:r>
              <a:rPr lang="en"/>
              <a:t>: Jobs and Wozniak incorporate Apple and show the Apple II at the first West</a:t>
            </a:r>
            <a:br>
              <a:rPr lang="en"/>
            </a:br>
            <a:r>
              <a:rPr lang="en"/>
              <a:t>Coast Computer Faire. </a:t>
            </a:r>
          </a:p>
        </p:txBody>
      </p:sp>
      <p:sp>
        <p:nvSpPr>
          <p:cNvPr id="135" name="Shape 135"/>
          <p:cNvSpPr txBox="1"/>
          <p:nvPr/>
        </p:nvSpPr>
        <p:spPr>
          <a:xfrm>
            <a:off x="4605374" y="887233"/>
            <a:ext cx="2209799" cy="1377900"/>
          </a:xfrm>
          <a:prstGeom prst="rect">
            <a:avLst/>
          </a:prstGeom>
          <a:noFill/>
          <a:ln>
            <a:noFill/>
          </a:ln>
        </p:spPr>
        <p:txBody>
          <a:bodyPr anchorCtr="0" anchor="ctr" bIns="91425" lIns="91425" rIns="91425" tIns="91425">
            <a:noAutofit/>
          </a:bodyPr>
          <a:lstStyle/>
          <a:p>
            <a:pPr lvl="0" rtl="0">
              <a:spcBef>
                <a:spcPts val="0"/>
              </a:spcBef>
              <a:buNone/>
            </a:pPr>
            <a:r>
              <a:rPr b="1" lang="en"/>
              <a:t>1978</a:t>
            </a:r>
            <a:r>
              <a:rPr lang="en"/>
              <a:t>: Accountants rejoice at the introduction ofVisiCalc, the first computerized</a:t>
            </a:r>
            <a:br>
              <a:rPr lang="en"/>
            </a:br>
            <a:r>
              <a:rPr lang="en"/>
              <a:t>spreadsheet program.</a:t>
            </a:r>
            <a:br>
              <a:rPr lang="en"/>
            </a:br>
          </a:p>
        </p:txBody>
      </p:sp>
      <p:sp>
        <p:nvSpPr>
          <p:cNvPr id="136" name="Shape 136"/>
          <p:cNvSpPr txBox="1"/>
          <p:nvPr/>
        </p:nvSpPr>
        <p:spPr>
          <a:xfrm>
            <a:off x="5211875" y="2733475"/>
            <a:ext cx="2085899" cy="1377900"/>
          </a:xfrm>
          <a:prstGeom prst="rect">
            <a:avLst/>
          </a:prstGeom>
          <a:noFill/>
          <a:ln>
            <a:noFill/>
          </a:ln>
        </p:spPr>
        <p:txBody>
          <a:bodyPr anchorCtr="0" anchor="ctr" bIns="91425" lIns="91425" rIns="91425" tIns="91425">
            <a:noAutofit/>
          </a:bodyPr>
          <a:lstStyle/>
          <a:p>
            <a:pPr lvl="0" rtl="0">
              <a:spcBef>
                <a:spcPts val="0"/>
              </a:spcBef>
              <a:buNone/>
            </a:pPr>
            <a:r>
              <a:rPr b="1" lang="en"/>
              <a:t>1979</a:t>
            </a:r>
            <a:r>
              <a:rPr lang="en"/>
              <a:t>: Word processing becomes a reality as MicroPro International releases WordStar.</a:t>
            </a:r>
          </a:p>
        </p:txBody>
      </p:sp>
      <p:cxnSp>
        <p:nvCxnSpPr>
          <p:cNvPr id="137" name="Shape 137"/>
          <p:cNvCxnSpPr/>
          <p:nvPr/>
        </p:nvCxnSpPr>
        <p:spPr>
          <a:xfrm rot="10800000">
            <a:off x="1427520" y="2132983"/>
            <a:ext cx="10799" cy="437399"/>
          </a:xfrm>
          <a:prstGeom prst="straightConnector1">
            <a:avLst/>
          </a:prstGeom>
          <a:noFill/>
          <a:ln cap="flat" cmpd="sng" w="19050">
            <a:solidFill>
              <a:schemeClr val="dk2"/>
            </a:solidFill>
            <a:prstDash val="solid"/>
            <a:round/>
            <a:headEnd len="lg" w="lg" type="none"/>
            <a:tailEnd len="lg" w="lg" type="none"/>
          </a:ln>
        </p:spPr>
      </p:cxnSp>
      <p:cxnSp>
        <p:nvCxnSpPr>
          <p:cNvPr id="138" name="Shape 138"/>
          <p:cNvCxnSpPr/>
          <p:nvPr/>
        </p:nvCxnSpPr>
        <p:spPr>
          <a:xfrm flipH="1" rot="10800000">
            <a:off x="5883038" y="2208899"/>
            <a:ext cx="6299" cy="362400"/>
          </a:xfrm>
          <a:prstGeom prst="straightConnector1">
            <a:avLst/>
          </a:prstGeom>
          <a:noFill/>
          <a:ln cap="flat" cmpd="sng" w="19050">
            <a:solidFill>
              <a:schemeClr val="dk2"/>
            </a:solidFill>
            <a:prstDash val="solid"/>
            <a:round/>
            <a:headEnd len="lg" w="lg" type="none"/>
            <a:tailEnd len="lg" w="lg" type="none"/>
          </a:ln>
        </p:spPr>
      </p:cxnSp>
      <p:cxnSp>
        <p:nvCxnSpPr>
          <p:cNvPr id="139" name="Shape 139"/>
          <p:cNvCxnSpPr/>
          <p:nvPr/>
        </p:nvCxnSpPr>
        <p:spPr>
          <a:xfrm flipH="1" rot="10800000">
            <a:off x="6251678" y="2571299"/>
            <a:ext cx="6299" cy="362400"/>
          </a:xfrm>
          <a:prstGeom prst="straightConnector1">
            <a:avLst/>
          </a:prstGeom>
          <a:noFill/>
          <a:ln cap="flat" cmpd="sng" w="19050">
            <a:solidFill>
              <a:schemeClr val="dk2"/>
            </a:solidFill>
            <a:prstDash val="solid"/>
            <a:round/>
            <a:headEnd len="lg" w="lg" type="none"/>
            <a:tailEnd len="lg" w="lg" type="none"/>
          </a:ln>
        </p:spPr>
      </p:cxnSp>
      <p:cxnSp>
        <p:nvCxnSpPr>
          <p:cNvPr id="140" name="Shape 140"/>
          <p:cNvCxnSpPr/>
          <p:nvPr/>
        </p:nvCxnSpPr>
        <p:spPr>
          <a:xfrm flipH="1" rot="10800000">
            <a:off x="1746709" y="2590799"/>
            <a:ext cx="6299" cy="362400"/>
          </a:xfrm>
          <a:prstGeom prst="straightConnector1">
            <a:avLst/>
          </a:prstGeom>
          <a:noFill/>
          <a:ln cap="flat" cmpd="sng" w="19050">
            <a:solidFill>
              <a:schemeClr val="dk2"/>
            </a:solidFill>
            <a:prstDash val="solid"/>
            <a:round/>
            <a:headEnd len="lg" w="lg" type="none"/>
            <a:tailEnd len="lg" w="lg" type="none"/>
          </a:ln>
        </p:spPr>
      </p:cxnSp>
      <p:pic>
        <p:nvPicPr>
          <p:cNvPr id="141" name="Shape 141"/>
          <p:cNvPicPr preferRelativeResize="0"/>
          <p:nvPr/>
        </p:nvPicPr>
        <p:blipFill>
          <a:blip r:embed="rId3">
            <a:alphaModFix/>
          </a:blip>
          <a:stretch>
            <a:fillRect/>
          </a:stretch>
        </p:blipFill>
        <p:spPr>
          <a:xfrm>
            <a:off x="3208775" y="998325"/>
            <a:ext cx="877999" cy="975949"/>
          </a:xfrm>
          <a:prstGeom prst="rect">
            <a:avLst/>
          </a:prstGeom>
          <a:noFill/>
          <a:ln>
            <a:noFill/>
          </a:ln>
        </p:spPr>
      </p:pic>
      <p:pic>
        <p:nvPicPr>
          <p:cNvPr id="142" name="Shape 142"/>
          <p:cNvPicPr preferRelativeResize="0"/>
          <p:nvPr/>
        </p:nvPicPr>
        <p:blipFill>
          <a:blip r:embed="rId4">
            <a:alphaModFix/>
          </a:blip>
          <a:stretch>
            <a:fillRect/>
          </a:stretch>
        </p:blipFill>
        <p:spPr>
          <a:xfrm>
            <a:off x="6886270" y="998325"/>
            <a:ext cx="1360825" cy="1155700"/>
          </a:xfrm>
          <a:prstGeom prst="rect">
            <a:avLst/>
          </a:prstGeom>
          <a:noFill/>
          <a:ln>
            <a:noFill/>
          </a:ln>
        </p:spPr>
      </p:pic>
      <p:pic>
        <p:nvPicPr>
          <p:cNvPr id="143" name="Shape 143"/>
          <p:cNvPicPr preferRelativeResize="0"/>
          <p:nvPr/>
        </p:nvPicPr>
        <p:blipFill>
          <a:blip r:embed="rId5">
            <a:alphaModFix/>
          </a:blip>
          <a:stretch>
            <a:fillRect/>
          </a:stretch>
        </p:blipFill>
        <p:spPr>
          <a:xfrm>
            <a:off x="3079387" y="2844575"/>
            <a:ext cx="1845903" cy="1155700"/>
          </a:xfrm>
          <a:prstGeom prst="rect">
            <a:avLst/>
          </a:prstGeom>
          <a:noFill/>
          <a:ln>
            <a:noFill/>
          </a:ln>
        </p:spPr>
      </p:pic>
      <p:pic>
        <p:nvPicPr>
          <p:cNvPr id="144" name="Shape 144"/>
          <p:cNvPicPr preferRelativeResize="0"/>
          <p:nvPr/>
        </p:nvPicPr>
        <p:blipFill>
          <a:blip r:embed="rId6">
            <a:alphaModFix/>
          </a:blip>
          <a:stretch>
            <a:fillRect/>
          </a:stretch>
        </p:blipFill>
        <p:spPr>
          <a:xfrm>
            <a:off x="7297775" y="3008075"/>
            <a:ext cx="1659428" cy="975949"/>
          </a:xfrm>
          <a:prstGeom prst="rect">
            <a:avLst/>
          </a:prstGeom>
          <a:noFill/>
          <a:ln>
            <a:noFill/>
          </a:ln>
        </p:spPr>
      </p:pic>
      <p:sp>
        <p:nvSpPr>
          <p:cNvPr id="145" name="Shape 145"/>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46" name="Shape 146"/>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cxnSp>
        <p:nvCxnSpPr>
          <p:cNvPr id="151" name="Shape 151"/>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152" name="Shape 152"/>
          <p:cNvSpPr txBox="1"/>
          <p:nvPr/>
        </p:nvSpPr>
        <p:spPr>
          <a:xfrm>
            <a:off x="673836" y="958637"/>
            <a:ext cx="2664000" cy="1136699"/>
          </a:xfrm>
          <a:prstGeom prst="rect">
            <a:avLst/>
          </a:prstGeom>
          <a:noFill/>
          <a:ln>
            <a:noFill/>
          </a:ln>
        </p:spPr>
        <p:txBody>
          <a:bodyPr anchorCtr="0" anchor="ctr" bIns="91425" lIns="91425" rIns="91425" tIns="91425">
            <a:noAutofit/>
          </a:bodyPr>
          <a:lstStyle/>
          <a:p>
            <a:pPr lvl="0" rtl="0">
              <a:spcBef>
                <a:spcPts val="0"/>
              </a:spcBef>
              <a:buNone/>
            </a:pPr>
            <a:r>
              <a:rPr b="1" lang="en"/>
              <a:t>1981</a:t>
            </a:r>
            <a:r>
              <a:rPr lang="en"/>
              <a:t>: The first IBM personal computer, code named “Acorn,” is introduced. It uses Microsoft’s MS-DOS operating system. </a:t>
            </a:r>
          </a:p>
        </p:txBody>
      </p:sp>
      <p:sp>
        <p:nvSpPr>
          <p:cNvPr id="153" name="Shape 153"/>
          <p:cNvSpPr txBox="1"/>
          <p:nvPr/>
        </p:nvSpPr>
        <p:spPr>
          <a:xfrm>
            <a:off x="1007923" y="3066775"/>
            <a:ext cx="2946300" cy="1778100"/>
          </a:xfrm>
          <a:prstGeom prst="rect">
            <a:avLst/>
          </a:prstGeom>
          <a:noFill/>
          <a:ln>
            <a:noFill/>
          </a:ln>
        </p:spPr>
        <p:txBody>
          <a:bodyPr anchorCtr="0" anchor="ctr" bIns="91425" lIns="91425" rIns="91425" tIns="91425">
            <a:noAutofit/>
          </a:bodyPr>
          <a:lstStyle/>
          <a:p>
            <a:pPr lvl="0" rtl="0">
              <a:spcBef>
                <a:spcPts val="0"/>
              </a:spcBef>
              <a:buNone/>
            </a:pPr>
            <a:r>
              <a:rPr b="1" lang="en"/>
              <a:t>1983</a:t>
            </a:r>
            <a:r>
              <a:rPr lang="en"/>
              <a:t>: Apple’s Lisa is the first personal computer with a GUI, and eventually evolves into the Macintosh. The Gavilan SC is the first portable computer with the familiar flip form factor and the first to be marketed as a “laptop.”</a:t>
            </a:r>
            <a:br>
              <a:rPr lang="en"/>
            </a:br>
          </a:p>
        </p:txBody>
      </p:sp>
      <p:sp>
        <p:nvSpPr>
          <p:cNvPr id="154" name="Shape 154"/>
          <p:cNvSpPr txBox="1"/>
          <p:nvPr/>
        </p:nvSpPr>
        <p:spPr>
          <a:xfrm>
            <a:off x="5210074" y="784500"/>
            <a:ext cx="2095499" cy="1136699"/>
          </a:xfrm>
          <a:prstGeom prst="rect">
            <a:avLst/>
          </a:prstGeom>
          <a:noFill/>
          <a:ln>
            <a:noFill/>
          </a:ln>
        </p:spPr>
        <p:txBody>
          <a:bodyPr anchorCtr="0" anchor="ctr" bIns="91425" lIns="91425" rIns="91425" tIns="91425">
            <a:noAutofit/>
          </a:bodyPr>
          <a:lstStyle/>
          <a:p>
            <a:pPr lvl="0" rtl="0">
              <a:spcBef>
                <a:spcPts val="0"/>
              </a:spcBef>
              <a:buNone/>
            </a:pPr>
            <a:r>
              <a:rPr b="1" lang="en"/>
              <a:t>1985</a:t>
            </a:r>
            <a:r>
              <a:rPr lang="en"/>
              <a:t>: Microsoft announces Windows, which features advanced audio and video capabilities.</a:t>
            </a:r>
            <a:br>
              <a:rPr lang="en"/>
            </a:br>
          </a:p>
        </p:txBody>
      </p:sp>
      <p:sp>
        <p:nvSpPr>
          <p:cNvPr id="155" name="Shape 155"/>
          <p:cNvSpPr txBox="1"/>
          <p:nvPr/>
        </p:nvSpPr>
        <p:spPr>
          <a:xfrm>
            <a:off x="5500020" y="3066775"/>
            <a:ext cx="2095499" cy="1409700"/>
          </a:xfrm>
          <a:prstGeom prst="rect">
            <a:avLst/>
          </a:prstGeom>
          <a:noFill/>
          <a:ln>
            <a:noFill/>
          </a:ln>
        </p:spPr>
        <p:txBody>
          <a:bodyPr anchorCtr="0" anchor="ctr" bIns="91425" lIns="91425" rIns="91425" tIns="91425">
            <a:noAutofit/>
          </a:bodyPr>
          <a:lstStyle/>
          <a:p>
            <a:pPr lvl="0" rtl="0">
              <a:spcBef>
                <a:spcPts val="0"/>
              </a:spcBef>
              <a:buNone/>
            </a:pPr>
            <a:r>
              <a:rPr b="1" lang="en"/>
              <a:t>1985</a:t>
            </a:r>
            <a:r>
              <a:rPr lang="en"/>
              <a:t>: The first dot-com domain name is registered on March 15, The Symbolics Computer Company, registers Symbolics.com.</a:t>
            </a:r>
            <a:br>
              <a:rPr lang="en"/>
            </a:br>
          </a:p>
        </p:txBody>
      </p:sp>
      <p:cxnSp>
        <p:nvCxnSpPr>
          <p:cNvPr id="156" name="Shape 156"/>
          <p:cNvCxnSpPr/>
          <p:nvPr/>
        </p:nvCxnSpPr>
        <p:spPr>
          <a:xfrm flipH="1" rot="10800000">
            <a:off x="2219966" y="1921187"/>
            <a:ext cx="8100" cy="669599"/>
          </a:xfrm>
          <a:prstGeom prst="straightConnector1">
            <a:avLst/>
          </a:prstGeom>
          <a:noFill/>
          <a:ln cap="flat" cmpd="sng" w="19050">
            <a:solidFill>
              <a:schemeClr val="dk2"/>
            </a:solidFill>
            <a:prstDash val="solid"/>
            <a:round/>
            <a:headEnd len="lg" w="lg" type="none"/>
            <a:tailEnd len="lg" w="lg" type="none"/>
          </a:ln>
        </p:spPr>
      </p:cxnSp>
      <p:cxnSp>
        <p:nvCxnSpPr>
          <p:cNvPr id="157" name="Shape 157"/>
          <p:cNvCxnSpPr/>
          <p:nvPr/>
        </p:nvCxnSpPr>
        <p:spPr>
          <a:xfrm flipH="1" rot="10800000">
            <a:off x="6035494" y="1921203"/>
            <a:ext cx="5100" cy="628499"/>
          </a:xfrm>
          <a:prstGeom prst="straightConnector1">
            <a:avLst/>
          </a:prstGeom>
          <a:noFill/>
          <a:ln cap="flat" cmpd="sng" w="19050">
            <a:solidFill>
              <a:schemeClr val="dk2"/>
            </a:solidFill>
            <a:prstDash val="solid"/>
            <a:round/>
            <a:headEnd len="lg" w="lg" type="none"/>
            <a:tailEnd len="lg" w="lg" type="none"/>
          </a:ln>
        </p:spPr>
      </p:cxnSp>
      <p:cxnSp>
        <p:nvCxnSpPr>
          <p:cNvPr id="158" name="Shape 158"/>
          <p:cNvCxnSpPr/>
          <p:nvPr/>
        </p:nvCxnSpPr>
        <p:spPr>
          <a:xfrm flipH="1" rot="10800000">
            <a:off x="3183392" y="2647587"/>
            <a:ext cx="6299" cy="362400"/>
          </a:xfrm>
          <a:prstGeom prst="straightConnector1">
            <a:avLst/>
          </a:prstGeom>
          <a:noFill/>
          <a:ln cap="flat" cmpd="sng" w="19050">
            <a:solidFill>
              <a:schemeClr val="dk2"/>
            </a:solidFill>
            <a:prstDash val="solid"/>
            <a:round/>
            <a:headEnd len="lg" w="lg" type="none"/>
            <a:tailEnd len="lg" w="lg" type="none"/>
          </a:ln>
        </p:spPr>
      </p:cxnSp>
      <p:cxnSp>
        <p:nvCxnSpPr>
          <p:cNvPr id="159" name="Shape 159"/>
          <p:cNvCxnSpPr/>
          <p:nvPr/>
        </p:nvCxnSpPr>
        <p:spPr>
          <a:xfrm flipH="1" rot="10800000">
            <a:off x="6955497" y="2571299"/>
            <a:ext cx="6299" cy="362400"/>
          </a:xfrm>
          <a:prstGeom prst="straightConnector1">
            <a:avLst/>
          </a:prstGeom>
          <a:noFill/>
          <a:ln cap="flat" cmpd="sng" w="19050">
            <a:solidFill>
              <a:schemeClr val="dk2"/>
            </a:solidFill>
            <a:prstDash val="solid"/>
            <a:round/>
            <a:headEnd len="lg" w="lg" type="none"/>
            <a:tailEnd len="lg" w="lg" type="none"/>
          </a:ln>
        </p:spPr>
      </p:cxnSp>
      <p:pic>
        <p:nvPicPr>
          <p:cNvPr id="160" name="Shape 160"/>
          <p:cNvPicPr preferRelativeResize="0"/>
          <p:nvPr/>
        </p:nvPicPr>
        <p:blipFill>
          <a:blip r:embed="rId3">
            <a:alphaModFix/>
          </a:blip>
          <a:stretch>
            <a:fillRect/>
          </a:stretch>
        </p:blipFill>
        <p:spPr>
          <a:xfrm>
            <a:off x="3183400" y="740316"/>
            <a:ext cx="1617724" cy="1225072"/>
          </a:xfrm>
          <a:prstGeom prst="rect">
            <a:avLst/>
          </a:prstGeom>
          <a:noFill/>
          <a:ln>
            <a:noFill/>
          </a:ln>
        </p:spPr>
      </p:pic>
      <p:pic>
        <p:nvPicPr>
          <p:cNvPr id="161" name="Shape 161"/>
          <p:cNvPicPr preferRelativeResize="0"/>
          <p:nvPr/>
        </p:nvPicPr>
        <p:blipFill>
          <a:blip r:embed="rId4">
            <a:alphaModFix/>
          </a:blip>
          <a:stretch>
            <a:fillRect/>
          </a:stretch>
        </p:blipFill>
        <p:spPr>
          <a:xfrm>
            <a:off x="7185222" y="740311"/>
            <a:ext cx="1837612" cy="1225075"/>
          </a:xfrm>
          <a:prstGeom prst="rect">
            <a:avLst/>
          </a:prstGeom>
          <a:noFill/>
          <a:ln>
            <a:noFill/>
          </a:ln>
        </p:spPr>
      </p:pic>
      <p:pic>
        <p:nvPicPr>
          <p:cNvPr id="162" name="Shape 162"/>
          <p:cNvPicPr preferRelativeResize="0"/>
          <p:nvPr/>
        </p:nvPicPr>
        <p:blipFill>
          <a:blip r:embed="rId5">
            <a:alphaModFix/>
          </a:blip>
          <a:stretch>
            <a:fillRect/>
          </a:stretch>
        </p:blipFill>
        <p:spPr>
          <a:xfrm>
            <a:off x="3978175" y="3384550"/>
            <a:ext cx="1433798" cy="955872"/>
          </a:xfrm>
          <a:prstGeom prst="rect">
            <a:avLst/>
          </a:prstGeom>
          <a:noFill/>
          <a:ln>
            <a:noFill/>
          </a:ln>
        </p:spPr>
      </p:pic>
      <p:pic>
        <p:nvPicPr>
          <p:cNvPr id="163" name="Shape 163"/>
          <p:cNvPicPr preferRelativeResize="0"/>
          <p:nvPr/>
        </p:nvPicPr>
        <p:blipFill>
          <a:blip r:embed="rId6">
            <a:alphaModFix/>
          </a:blip>
          <a:stretch>
            <a:fillRect/>
          </a:stretch>
        </p:blipFill>
        <p:spPr>
          <a:xfrm>
            <a:off x="7595525" y="3010000"/>
            <a:ext cx="1225075" cy="1225075"/>
          </a:xfrm>
          <a:prstGeom prst="rect">
            <a:avLst/>
          </a:prstGeom>
          <a:noFill/>
          <a:ln>
            <a:noFill/>
          </a:ln>
        </p:spPr>
      </p:pic>
      <p:sp>
        <p:nvSpPr>
          <p:cNvPr id="164" name="Shape 164"/>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65" name="Shape 165"/>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cxnSp>
        <p:nvCxnSpPr>
          <p:cNvPr id="170" name="Shape 170"/>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171" name="Shape 171"/>
          <p:cNvSpPr txBox="1"/>
          <p:nvPr/>
        </p:nvSpPr>
        <p:spPr>
          <a:xfrm>
            <a:off x="955677" y="3293944"/>
            <a:ext cx="1886100" cy="1092300"/>
          </a:xfrm>
          <a:prstGeom prst="rect">
            <a:avLst/>
          </a:prstGeom>
          <a:noFill/>
          <a:ln>
            <a:noFill/>
          </a:ln>
        </p:spPr>
        <p:txBody>
          <a:bodyPr anchorCtr="0" anchor="ctr" bIns="91425" lIns="91425" rIns="91425" tIns="91425">
            <a:noAutofit/>
          </a:bodyPr>
          <a:lstStyle/>
          <a:p>
            <a:pPr lvl="0" rtl="0">
              <a:spcBef>
                <a:spcPts val="0"/>
              </a:spcBef>
              <a:buNone/>
            </a:pPr>
            <a:r>
              <a:rPr b="1" lang="en"/>
              <a:t>1990</a:t>
            </a:r>
            <a:r>
              <a:rPr lang="en"/>
              <a:t>: Tim Berners-Lee, develops HyperText Markup Language (HTML), giving rise</a:t>
            </a:r>
            <a:br>
              <a:rPr lang="en"/>
            </a:br>
            <a:r>
              <a:rPr lang="en"/>
              <a:t>to the World Wide Web.</a:t>
            </a:r>
            <a:br>
              <a:rPr lang="en"/>
            </a:br>
          </a:p>
        </p:txBody>
      </p:sp>
      <p:sp>
        <p:nvSpPr>
          <p:cNvPr id="172" name="Shape 172"/>
          <p:cNvSpPr txBox="1"/>
          <p:nvPr/>
        </p:nvSpPr>
        <p:spPr>
          <a:xfrm>
            <a:off x="3702350" y="799500"/>
            <a:ext cx="1695300" cy="1771800"/>
          </a:xfrm>
          <a:prstGeom prst="rect">
            <a:avLst/>
          </a:prstGeom>
          <a:noFill/>
          <a:ln>
            <a:noFill/>
          </a:ln>
        </p:spPr>
        <p:txBody>
          <a:bodyPr anchorCtr="0" anchor="ctr" bIns="91425" lIns="91425" rIns="91425" tIns="91425">
            <a:noAutofit/>
          </a:bodyPr>
          <a:lstStyle/>
          <a:p>
            <a:pPr lvl="0" rtl="0">
              <a:spcBef>
                <a:spcPts val="0"/>
              </a:spcBef>
              <a:buNone/>
            </a:pPr>
            <a:r>
              <a:rPr b="1" lang="en"/>
              <a:t>1993</a:t>
            </a:r>
            <a:r>
              <a:rPr lang="en"/>
              <a:t>: The Pentium microprocessor advances the use of graphics and music on</a:t>
            </a:r>
            <a:br>
              <a:rPr lang="en"/>
            </a:br>
            <a:r>
              <a:rPr lang="en"/>
              <a:t>PCs.</a:t>
            </a:r>
            <a:br>
              <a:rPr lang="en"/>
            </a:br>
          </a:p>
        </p:txBody>
      </p:sp>
      <p:sp>
        <p:nvSpPr>
          <p:cNvPr id="173" name="Shape 173"/>
          <p:cNvSpPr txBox="1"/>
          <p:nvPr/>
        </p:nvSpPr>
        <p:spPr>
          <a:xfrm>
            <a:off x="4655850" y="3099050"/>
            <a:ext cx="1166100" cy="755699"/>
          </a:xfrm>
          <a:prstGeom prst="rect">
            <a:avLst/>
          </a:prstGeom>
          <a:noFill/>
          <a:ln>
            <a:noFill/>
          </a:ln>
        </p:spPr>
        <p:txBody>
          <a:bodyPr anchorCtr="0" anchor="ctr" bIns="91425" lIns="91425" rIns="91425" tIns="91425">
            <a:noAutofit/>
          </a:bodyPr>
          <a:lstStyle/>
          <a:p>
            <a:pPr lvl="0" rtl="0">
              <a:spcBef>
                <a:spcPts val="0"/>
              </a:spcBef>
              <a:buNone/>
            </a:pPr>
            <a:r>
              <a:rPr b="1" lang="en"/>
              <a:t>1994</a:t>
            </a:r>
            <a:r>
              <a:rPr lang="en"/>
              <a:t>: PCs become gaming machines.</a:t>
            </a:r>
          </a:p>
        </p:txBody>
      </p:sp>
      <p:sp>
        <p:nvSpPr>
          <p:cNvPr id="174" name="Shape 174"/>
          <p:cNvSpPr txBox="1"/>
          <p:nvPr/>
        </p:nvSpPr>
        <p:spPr>
          <a:xfrm>
            <a:off x="646200" y="1182150"/>
            <a:ext cx="1511399" cy="1006500"/>
          </a:xfrm>
          <a:prstGeom prst="rect">
            <a:avLst/>
          </a:prstGeom>
          <a:noFill/>
          <a:ln>
            <a:noFill/>
          </a:ln>
        </p:spPr>
        <p:txBody>
          <a:bodyPr anchorCtr="0" anchor="ctr" bIns="91425" lIns="91425" rIns="91425" tIns="91425">
            <a:noAutofit/>
          </a:bodyPr>
          <a:lstStyle/>
          <a:p>
            <a:pPr lvl="0" rtl="0">
              <a:spcBef>
                <a:spcPts val="0"/>
              </a:spcBef>
              <a:buNone/>
            </a:pPr>
            <a:r>
              <a:rPr b="1" lang="en"/>
              <a:t>1986</a:t>
            </a:r>
            <a:r>
              <a:rPr lang="en"/>
              <a:t>: Compaq brings the Deskpro 386 to market.</a:t>
            </a:r>
            <a:br>
              <a:rPr lang="en"/>
            </a:br>
          </a:p>
        </p:txBody>
      </p:sp>
      <p:cxnSp>
        <p:nvCxnSpPr>
          <p:cNvPr id="175" name="Shape 175"/>
          <p:cNvCxnSpPr>
            <a:endCxn id="174" idx="2"/>
          </p:cNvCxnSpPr>
          <p:nvPr/>
        </p:nvCxnSpPr>
        <p:spPr>
          <a:xfrm flipH="1" rot="10800000">
            <a:off x="1384199" y="2188650"/>
            <a:ext cx="17700" cy="414900"/>
          </a:xfrm>
          <a:prstGeom prst="straightConnector1">
            <a:avLst/>
          </a:prstGeom>
          <a:noFill/>
          <a:ln cap="flat" cmpd="sng" w="19050">
            <a:solidFill>
              <a:schemeClr val="dk2"/>
            </a:solidFill>
            <a:prstDash val="solid"/>
            <a:round/>
            <a:headEnd len="lg" w="lg" type="none"/>
            <a:tailEnd len="lg" w="lg" type="none"/>
          </a:ln>
        </p:spPr>
      </p:cxnSp>
      <p:cxnSp>
        <p:nvCxnSpPr>
          <p:cNvPr id="176" name="Shape 176"/>
          <p:cNvCxnSpPr/>
          <p:nvPr/>
        </p:nvCxnSpPr>
        <p:spPr>
          <a:xfrm flipH="1" rot="10800000">
            <a:off x="4546856" y="2214849"/>
            <a:ext cx="6299" cy="362400"/>
          </a:xfrm>
          <a:prstGeom prst="straightConnector1">
            <a:avLst/>
          </a:prstGeom>
          <a:noFill/>
          <a:ln cap="flat" cmpd="sng" w="19050">
            <a:solidFill>
              <a:schemeClr val="dk2"/>
            </a:solidFill>
            <a:prstDash val="solid"/>
            <a:round/>
            <a:headEnd len="lg" w="lg" type="none"/>
            <a:tailEnd len="lg" w="lg" type="none"/>
          </a:ln>
        </p:spPr>
      </p:cxnSp>
      <p:cxnSp>
        <p:nvCxnSpPr>
          <p:cNvPr id="177" name="Shape 177"/>
          <p:cNvCxnSpPr/>
          <p:nvPr/>
        </p:nvCxnSpPr>
        <p:spPr>
          <a:xfrm flipH="1" rot="10800000">
            <a:off x="5821938" y="2571299"/>
            <a:ext cx="6299" cy="362400"/>
          </a:xfrm>
          <a:prstGeom prst="straightConnector1">
            <a:avLst/>
          </a:prstGeom>
          <a:noFill/>
          <a:ln cap="flat" cmpd="sng" w="19050">
            <a:solidFill>
              <a:schemeClr val="dk2"/>
            </a:solidFill>
            <a:prstDash val="solid"/>
            <a:round/>
            <a:headEnd len="lg" w="lg" type="none"/>
            <a:tailEnd len="lg" w="lg" type="none"/>
          </a:ln>
        </p:spPr>
      </p:cxnSp>
      <p:cxnSp>
        <p:nvCxnSpPr>
          <p:cNvPr id="178" name="Shape 178"/>
          <p:cNvCxnSpPr/>
          <p:nvPr/>
        </p:nvCxnSpPr>
        <p:spPr>
          <a:xfrm flipH="1" rot="10800000">
            <a:off x="1895572" y="2603499"/>
            <a:ext cx="6299" cy="362400"/>
          </a:xfrm>
          <a:prstGeom prst="straightConnector1">
            <a:avLst/>
          </a:prstGeom>
          <a:noFill/>
          <a:ln cap="flat" cmpd="sng" w="19050">
            <a:solidFill>
              <a:schemeClr val="dk2"/>
            </a:solidFill>
            <a:prstDash val="solid"/>
            <a:round/>
            <a:headEnd len="lg" w="lg" type="none"/>
            <a:tailEnd len="lg" w="lg" type="none"/>
          </a:ln>
        </p:spPr>
      </p:cxnSp>
      <p:pic>
        <p:nvPicPr>
          <p:cNvPr id="179" name="Shape 179"/>
          <p:cNvPicPr preferRelativeResize="0"/>
          <p:nvPr/>
        </p:nvPicPr>
        <p:blipFill>
          <a:blip r:embed="rId3">
            <a:alphaModFix/>
          </a:blip>
          <a:stretch>
            <a:fillRect/>
          </a:stretch>
        </p:blipFill>
        <p:spPr>
          <a:xfrm>
            <a:off x="2009050" y="1094350"/>
            <a:ext cx="1332925" cy="1182094"/>
          </a:xfrm>
          <a:prstGeom prst="rect">
            <a:avLst/>
          </a:prstGeom>
          <a:noFill/>
          <a:ln>
            <a:noFill/>
          </a:ln>
        </p:spPr>
      </p:pic>
      <p:pic>
        <p:nvPicPr>
          <p:cNvPr id="180" name="Shape 180"/>
          <p:cNvPicPr preferRelativeResize="0"/>
          <p:nvPr/>
        </p:nvPicPr>
        <p:blipFill>
          <a:blip r:embed="rId4">
            <a:alphaModFix/>
          </a:blip>
          <a:stretch>
            <a:fillRect/>
          </a:stretch>
        </p:blipFill>
        <p:spPr>
          <a:xfrm>
            <a:off x="2716923" y="3188253"/>
            <a:ext cx="987018" cy="1092299"/>
          </a:xfrm>
          <a:prstGeom prst="rect">
            <a:avLst/>
          </a:prstGeom>
          <a:noFill/>
          <a:ln>
            <a:noFill/>
          </a:ln>
        </p:spPr>
      </p:pic>
      <p:pic>
        <p:nvPicPr>
          <p:cNvPr id="181" name="Shape 181"/>
          <p:cNvPicPr preferRelativeResize="0"/>
          <p:nvPr/>
        </p:nvPicPr>
        <p:blipFill rotWithShape="1">
          <a:blip r:embed="rId5">
            <a:alphaModFix/>
          </a:blip>
          <a:srcRect b="4215" l="15357" r="14065" t="6274"/>
          <a:stretch/>
        </p:blipFill>
        <p:spPr>
          <a:xfrm>
            <a:off x="5052678" y="1753394"/>
            <a:ext cx="769274" cy="731700"/>
          </a:xfrm>
          <a:prstGeom prst="rect">
            <a:avLst/>
          </a:prstGeom>
          <a:noFill/>
          <a:ln>
            <a:noFill/>
          </a:ln>
        </p:spPr>
      </p:pic>
      <p:pic>
        <p:nvPicPr>
          <p:cNvPr id="182" name="Shape 182"/>
          <p:cNvPicPr preferRelativeResize="0"/>
          <p:nvPr/>
        </p:nvPicPr>
        <p:blipFill>
          <a:blip r:embed="rId6">
            <a:alphaModFix/>
          </a:blip>
          <a:stretch>
            <a:fillRect/>
          </a:stretch>
        </p:blipFill>
        <p:spPr>
          <a:xfrm>
            <a:off x="6050199" y="3051812"/>
            <a:ext cx="1511401" cy="850163"/>
          </a:xfrm>
          <a:prstGeom prst="rect">
            <a:avLst/>
          </a:prstGeom>
          <a:noFill/>
          <a:ln>
            <a:noFill/>
          </a:ln>
        </p:spPr>
      </p:pic>
      <p:sp>
        <p:nvSpPr>
          <p:cNvPr id="183" name="Shape 183"/>
          <p:cNvSpPr txBox="1"/>
          <p:nvPr/>
        </p:nvSpPr>
        <p:spPr>
          <a:xfrm>
            <a:off x="6670725" y="603400"/>
            <a:ext cx="2327099" cy="2000100"/>
          </a:xfrm>
          <a:prstGeom prst="rect">
            <a:avLst/>
          </a:prstGeom>
          <a:noFill/>
          <a:ln>
            <a:noFill/>
          </a:ln>
        </p:spPr>
        <p:txBody>
          <a:bodyPr anchorCtr="0" anchor="ctr" bIns="91425" lIns="91425" rIns="91425" tIns="91425">
            <a:noAutofit/>
          </a:bodyPr>
          <a:lstStyle/>
          <a:p>
            <a:pPr lvl="0" rtl="0">
              <a:spcBef>
                <a:spcPts val="0"/>
              </a:spcBef>
              <a:buNone/>
            </a:pPr>
            <a:r>
              <a:rPr b="1" lang="en"/>
              <a:t>1997</a:t>
            </a:r>
            <a:r>
              <a:rPr lang="en"/>
              <a:t>: Microsoft invests $150 million in Apple,</a:t>
            </a:r>
            <a:br>
              <a:rPr lang="en"/>
            </a:br>
            <a:r>
              <a:rPr lang="en"/>
              <a:t>ending Apple’s court case against Microsoft in which it alleges that Microsoft</a:t>
            </a:r>
            <a:br>
              <a:rPr lang="en"/>
            </a:br>
            <a:r>
              <a:rPr lang="en"/>
              <a:t>copied the “look and feel” of its operating system.</a:t>
            </a:r>
            <a:br>
              <a:rPr lang="en"/>
            </a:br>
          </a:p>
        </p:txBody>
      </p:sp>
      <p:cxnSp>
        <p:nvCxnSpPr>
          <p:cNvPr id="184" name="Shape 184"/>
          <p:cNvCxnSpPr/>
          <p:nvPr/>
        </p:nvCxnSpPr>
        <p:spPr>
          <a:xfrm flipH="1" rot="10800000">
            <a:off x="7958506" y="2214849"/>
            <a:ext cx="6299" cy="362400"/>
          </a:xfrm>
          <a:prstGeom prst="straightConnector1">
            <a:avLst/>
          </a:prstGeom>
          <a:noFill/>
          <a:ln cap="flat" cmpd="sng" w="19050">
            <a:solidFill>
              <a:schemeClr val="dk2"/>
            </a:solidFill>
            <a:prstDash val="solid"/>
            <a:round/>
            <a:headEnd len="lg" w="lg" type="none"/>
            <a:tailEnd len="lg" w="lg" type="none"/>
          </a:ln>
        </p:spPr>
      </p:cxnSp>
      <p:sp>
        <p:nvSpPr>
          <p:cNvPr id="185" name="Shape 185"/>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86" name="Shape 186"/>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nvSpPr>
        <p:spPr>
          <a:xfrm>
            <a:off x="711200" y="495300"/>
            <a:ext cx="2349600" cy="1943100"/>
          </a:xfrm>
          <a:prstGeom prst="rect">
            <a:avLst/>
          </a:prstGeom>
          <a:noFill/>
          <a:ln>
            <a:noFill/>
          </a:ln>
        </p:spPr>
        <p:txBody>
          <a:bodyPr anchorCtr="0" anchor="ctr" bIns="91425" lIns="91425" rIns="91425" tIns="91425">
            <a:noAutofit/>
          </a:bodyPr>
          <a:lstStyle/>
          <a:p>
            <a:pPr lvl="0" rtl="0">
              <a:spcBef>
                <a:spcPts val="0"/>
              </a:spcBef>
              <a:buNone/>
            </a:pPr>
            <a:r>
              <a:t/>
            </a:r>
            <a:endParaRPr/>
          </a:p>
        </p:txBody>
      </p:sp>
      <p:cxnSp>
        <p:nvCxnSpPr>
          <p:cNvPr id="192" name="Shape 192"/>
          <p:cNvCxnSpPr/>
          <p:nvPr/>
        </p:nvCxnSpPr>
        <p:spPr>
          <a:xfrm flipH="1" rot="10800000">
            <a:off x="245918" y="2571299"/>
            <a:ext cx="8898299" cy="19500"/>
          </a:xfrm>
          <a:prstGeom prst="straightConnector1">
            <a:avLst/>
          </a:prstGeom>
          <a:noFill/>
          <a:ln cap="flat" cmpd="sng" w="19050">
            <a:solidFill>
              <a:schemeClr val="dk2"/>
            </a:solidFill>
            <a:prstDash val="solid"/>
            <a:round/>
            <a:headEnd len="lg" w="lg" type="none"/>
            <a:tailEnd len="lg" w="lg" type="none"/>
          </a:ln>
        </p:spPr>
      </p:cxnSp>
      <p:sp>
        <p:nvSpPr>
          <p:cNvPr id="193" name="Shape 193"/>
          <p:cNvSpPr txBox="1"/>
          <p:nvPr/>
        </p:nvSpPr>
        <p:spPr>
          <a:xfrm>
            <a:off x="711199" y="844200"/>
            <a:ext cx="2198400" cy="1727099"/>
          </a:xfrm>
          <a:prstGeom prst="rect">
            <a:avLst/>
          </a:prstGeom>
          <a:noFill/>
          <a:ln>
            <a:noFill/>
          </a:ln>
        </p:spPr>
        <p:txBody>
          <a:bodyPr anchorCtr="0" anchor="ctr" bIns="91425" lIns="91425" rIns="91425" tIns="91425">
            <a:noAutofit/>
          </a:bodyPr>
          <a:lstStyle/>
          <a:p>
            <a:pPr lvl="0" rtl="0">
              <a:spcBef>
                <a:spcPts val="0"/>
              </a:spcBef>
              <a:buNone/>
            </a:pPr>
            <a:r>
              <a:rPr b="1" lang="en"/>
              <a:t>1999</a:t>
            </a:r>
            <a:r>
              <a:rPr lang="en"/>
              <a:t>: The term Wi-Fi becomes part of the computing language and users begin</a:t>
            </a:r>
            <a:br>
              <a:rPr lang="en"/>
            </a:br>
            <a:r>
              <a:rPr lang="en"/>
              <a:t>connecting to the Internet without wires.</a:t>
            </a:r>
          </a:p>
        </p:txBody>
      </p:sp>
      <p:sp>
        <p:nvSpPr>
          <p:cNvPr id="194" name="Shape 194"/>
          <p:cNvSpPr txBox="1"/>
          <p:nvPr/>
        </p:nvSpPr>
        <p:spPr>
          <a:xfrm>
            <a:off x="1275200" y="3111049"/>
            <a:ext cx="1785600" cy="1410299"/>
          </a:xfrm>
          <a:prstGeom prst="rect">
            <a:avLst/>
          </a:prstGeom>
          <a:noFill/>
          <a:ln>
            <a:noFill/>
          </a:ln>
        </p:spPr>
        <p:txBody>
          <a:bodyPr anchorCtr="0" anchor="ctr" bIns="91425" lIns="91425" rIns="91425" tIns="91425">
            <a:noAutofit/>
          </a:bodyPr>
          <a:lstStyle/>
          <a:p>
            <a:pPr lvl="0" rtl="0">
              <a:spcBef>
                <a:spcPts val="0"/>
              </a:spcBef>
              <a:buNone/>
            </a:pPr>
            <a:r>
              <a:rPr b="1" lang="en"/>
              <a:t>2001</a:t>
            </a:r>
            <a:r>
              <a:rPr lang="en"/>
              <a:t>: Apple unveils the Mac OS X operating system, Microsoft rolls out Windows XP, which has a significantly redesigned</a:t>
            </a:r>
            <a:br>
              <a:rPr lang="en"/>
            </a:br>
            <a:r>
              <a:rPr lang="en"/>
              <a:t>GUI.</a:t>
            </a:r>
            <a:br>
              <a:rPr lang="en"/>
            </a:br>
          </a:p>
        </p:txBody>
      </p:sp>
      <p:pic>
        <p:nvPicPr>
          <p:cNvPr id="195" name="Shape 195"/>
          <p:cNvPicPr preferRelativeResize="0"/>
          <p:nvPr/>
        </p:nvPicPr>
        <p:blipFill>
          <a:blip r:embed="rId3">
            <a:alphaModFix/>
          </a:blip>
          <a:stretch>
            <a:fillRect/>
          </a:stretch>
        </p:blipFill>
        <p:spPr>
          <a:xfrm>
            <a:off x="2909600" y="1228675"/>
            <a:ext cx="958149" cy="958149"/>
          </a:xfrm>
          <a:prstGeom prst="rect">
            <a:avLst/>
          </a:prstGeom>
          <a:noFill/>
          <a:ln>
            <a:noFill/>
          </a:ln>
        </p:spPr>
      </p:pic>
      <p:pic>
        <p:nvPicPr>
          <p:cNvPr id="196" name="Shape 196"/>
          <p:cNvPicPr preferRelativeResize="0"/>
          <p:nvPr/>
        </p:nvPicPr>
        <p:blipFill>
          <a:blip r:embed="rId4">
            <a:alphaModFix/>
          </a:blip>
          <a:stretch>
            <a:fillRect/>
          </a:stretch>
        </p:blipFill>
        <p:spPr>
          <a:xfrm>
            <a:off x="3060800" y="2854625"/>
            <a:ext cx="1366049" cy="853775"/>
          </a:xfrm>
          <a:prstGeom prst="rect">
            <a:avLst/>
          </a:prstGeom>
          <a:noFill/>
          <a:ln>
            <a:noFill/>
          </a:ln>
        </p:spPr>
      </p:pic>
      <p:pic>
        <p:nvPicPr>
          <p:cNvPr id="197" name="Shape 197"/>
          <p:cNvPicPr preferRelativeResize="0"/>
          <p:nvPr/>
        </p:nvPicPr>
        <p:blipFill>
          <a:blip r:embed="rId5">
            <a:alphaModFix/>
          </a:blip>
          <a:stretch>
            <a:fillRect/>
          </a:stretch>
        </p:blipFill>
        <p:spPr>
          <a:xfrm>
            <a:off x="3060800" y="3867150"/>
            <a:ext cx="1366049" cy="994666"/>
          </a:xfrm>
          <a:prstGeom prst="rect">
            <a:avLst/>
          </a:prstGeom>
          <a:noFill/>
          <a:ln>
            <a:noFill/>
          </a:ln>
        </p:spPr>
      </p:pic>
      <p:sp>
        <p:nvSpPr>
          <p:cNvPr id="198" name="Shape 198"/>
          <p:cNvSpPr txBox="1"/>
          <p:nvPr/>
        </p:nvSpPr>
        <p:spPr>
          <a:xfrm>
            <a:off x="4978400" y="990150"/>
            <a:ext cx="2101800" cy="1435199"/>
          </a:xfrm>
          <a:prstGeom prst="rect">
            <a:avLst/>
          </a:prstGeom>
          <a:noFill/>
          <a:ln>
            <a:noFill/>
          </a:ln>
        </p:spPr>
        <p:txBody>
          <a:bodyPr anchorCtr="0" anchor="ctr" bIns="91425" lIns="91425" rIns="91425" tIns="91425">
            <a:noAutofit/>
          </a:bodyPr>
          <a:lstStyle/>
          <a:p>
            <a:pPr lvl="0" rtl="0">
              <a:spcBef>
                <a:spcPts val="0"/>
              </a:spcBef>
              <a:buNone/>
            </a:pPr>
            <a:r>
              <a:rPr b="1" lang="en"/>
              <a:t>2003</a:t>
            </a:r>
            <a:r>
              <a:rPr lang="en"/>
              <a:t>: The first 64-bit processor, AMD’s Athlon 64, becomes available to the</a:t>
            </a:r>
            <a:br>
              <a:rPr lang="en"/>
            </a:br>
            <a:r>
              <a:rPr lang="en"/>
              <a:t>consumer market.</a:t>
            </a:r>
            <a:br>
              <a:rPr lang="en"/>
            </a:br>
          </a:p>
        </p:txBody>
      </p:sp>
      <p:pic>
        <p:nvPicPr>
          <p:cNvPr id="199" name="Shape 199"/>
          <p:cNvPicPr preferRelativeResize="0"/>
          <p:nvPr/>
        </p:nvPicPr>
        <p:blipFill>
          <a:blip r:embed="rId6">
            <a:alphaModFix/>
          </a:blip>
          <a:stretch>
            <a:fillRect/>
          </a:stretch>
        </p:blipFill>
        <p:spPr>
          <a:xfrm>
            <a:off x="6921500" y="1158600"/>
            <a:ext cx="1504521" cy="1098300"/>
          </a:xfrm>
          <a:prstGeom prst="rect">
            <a:avLst/>
          </a:prstGeom>
          <a:noFill/>
          <a:ln>
            <a:noFill/>
          </a:ln>
        </p:spPr>
      </p:pic>
      <p:sp>
        <p:nvSpPr>
          <p:cNvPr id="200" name="Shape 200"/>
          <p:cNvSpPr txBox="1"/>
          <p:nvPr/>
        </p:nvSpPr>
        <p:spPr>
          <a:xfrm>
            <a:off x="4978400" y="2854625"/>
            <a:ext cx="3009899" cy="1183200"/>
          </a:xfrm>
          <a:prstGeom prst="rect">
            <a:avLst/>
          </a:prstGeom>
          <a:noFill/>
          <a:ln>
            <a:noFill/>
          </a:ln>
        </p:spPr>
        <p:txBody>
          <a:bodyPr anchorCtr="0" anchor="ctr" bIns="91425" lIns="91425" rIns="91425" tIns="91425">
            <a:noAutofit/>
          </a:bodyPr>
          <a:lstStyle/>
          <a:p>
            <a:pPr lvl="0" rtl="0">
              <a:spcBef>
                <a:spcPts val="0"/>
              </a:spcBef>
              <a:buNone/>
            </a:pPr>
            <a:r>
              <a:rPr b="1" lang="en"/>
              <a:t>2004</a:t>
            </a:r>
            <a:r>
              <a:rPr lang="en"/>
              <a:t>: Mozilla’s Firefox 1.0 challenges Microsoft’s Internet Explorer, the dominant</a:t>
            </a:r>
            <a:br>
              <a:rPr lang="en"/>
            </a:br>
            <a:r>
              <a:rPr lang="en"/>
              <a:t>web browers.</a:t>
            </a:r>
            <a:br>
              <a:rPr lang="en"/>
            </a:br>
          </a:p>
        </p:txBody>
      </p:sp>
      <p:pic>
        <p:nvPicPr>
          <p:cNvPr id="201" name="Shape 201"/>
          <p:cNvPicPr preferRelativeResize="0"/>
          <p:nvPr/>
        </p:nvPicPr>
        <p:blipFill>
          <a:blip r:embed="rId7">
            <a:alphaModFix/>
          </a:blip>
          <a:stretch>
            <a:fillRect/>
          </a:stretch>
        </p:blipFill>
        <p:spPr>
          <a:xfrm>
            <a:off x="7518225" y="2905200"/>
            <a:ext cx="1151541" cy="1098298"/>
          </a:xfrm>
          <a:prstGeom prst="rect">
            <a:avLst/>
          </a:prstGeom>
          <a:noFill/>
          <a:ln>
            <a:noFill/>
          </a:ln>
        </p:spPr>
      </p:pic>
      <p:cxnSp>
        <p:nvCxnSpPr>
          <p:cNvPr id="202" name="Shape 202"/>
          <p:cNvCxnSpPr/>
          <p:nvPr/>
        </p:nvCxnSpPr>
        <p:spPr>
          <a:xfrm flipH="1" rot="10800000">
            <a:off x="5821938" y="2571299"/>
            <a:ext cx="6299" cy="362400"/>
          </a:xfrm>
          <a:prstGeom prst="straightConnector1">
            <a:avLst/>
          </a:prstGeom>
          <a:noFill/>
          <a:ln cap="flat" cmpd="sng" w="19050">
            <a:solidFill>
              <a:schemeClr val="dk2"/>
            </a:solidFill>
            <a:prstDash val="solid"/>
            <a:round/>
            <a:headEnd len="lg" w="lg" type="none"/>
            <a:tailEnd len="lg" w="lg" type="none"/>
          </a:ln>
        </p:spPr>
      </p:cxnSp>
      <p:cxnSp>
        <p:nvCxnSpPr>
          <p:cNvPr id="203" name="Shape 203"/>
          <p:cNvCxnSpPr/>
          <p:nvPr/>
        </p:nvCxnSpPr>
        <p:spPr>
          <a:xfrm rot="10800000">
            <a:off x="2387536" y="2254459"/>
            <a:ext cx="9300" cy="345000"/>
          </a:xfrm>
          <a:prstGeom prst="straightConnector1">
            <a:avLst/>
          </a:prstGeom>
          <a:noFill/>
          <a:ln cap="flat" cmpd="sng" w="19050">
            <a:solidFill>
              <a:schemeClr val="dk2"/>
            </a:solidFill>
            <a:prstDash val="solid"/>
            <a:round/>
            <a:headEnd len="lg" w="lg" type="none"/>
            <a:tailEnd len="lg" w="lg" type="none"/>
          </a:ln>
        </p:spPr>
      </p:cxnSp>
      <p:cxnSp>
        <p:nvCxnSpPr>
          <p:cNvPr id="204" name="Shape 204"/>
          <p:cNvCxnSpPr/>
          <p:nvPr/>
        </p:nvCxnSpPr>
        <p:spPr>
          <a:xfrm flipH="1" rot="10800000">
            <a:off x="2725651" y="2593524"/>
            <a:ext cx="6299" cy="362400"/>
          </a:xfrm>
          <a:prstGeom prst="straightConnector1">
            <a:avLst/>
          </a:prstGeom>
          <a:noFill/>
          <a:ln cap="flat" cmpd="sng" w="19050">
            <a:solidFill>
              <a:schemeClr val="dk2"/>
            </a:solidFill>
            <a:prstDash val="solid"/>
            <a:round/>
            <a:headEnd len="lg" w="lg" type="none"/>
            <a:tailEnd len="lg" w="lg" type="none"/>
          </a:ln>
        </p:spPr>
      </p:cxnSp>
      <p:cxnSp>
        <p:nvCxnSpPr>
          <p:cNvPr id="205" name="Shape 205"/>
          <p:cNvCxnSpPr/>
          <p:nvPr/>
        </p:nvCxnSpPr>
        <p:spPr>
          <a:xfrm flipH="1" rot="10800000">
            <a:off x="6075217" y="2228768"/>
            <a:ext cx="3600" cy="360299"/>
          </a:xfrm>
          <a:prstGeom prst="straightConnector1">
            <a:avLst/>
          </a:prstGeom>
          <a:noFill/>
          <a:ln cap="flat" cmpd="sng" w="19050">
            <a:solidFill>
              <a:schemeClr val="dk2"/>
            </a:solidFill>
            <a:prstDash val="solid"/>
            <a:round/>
            <a:headEnd len="lg" w="lg" type="none"/>
            <a:tailEnd len="lg" w="lg" type="none"/>
          </a:ln>
        </p:spPr>
      </p:cxnSp>
      <p:sp>
        <p:nvSpPr>
          <p:cNvPr id="206" name="Shape 206"/>
          <p:cNvSpPr/>
          <p:nvPr/>
        </p:nvSpPr>
        <p:spPr>
          <a:xfrm rot="-5400000">
            <a:off x="-21213" y="2478000"/>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207" name="Shape 207"/>
          <p:cNvSpPr/>
          <p:nvPr/>
        </p:nvSpPr>
        <p:spPr>
          <a:xfrm rot="5400000">
            <a:off x="8877073" y="2468695"/>
            <a:ext cx="328199" cy="206100"/>
          </a:xfrm>
          <a:prstGeom prst="triangle">
            <a:avLst>
              <a:gd fmla="val 50000" name="adj"/>
            </a:avLst>
          </a:prstGeom>
          <a:solidFill>
            <a:srgbClr val="000000"/>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western">
  <a:themeElements>
    <a:clrScheme name="Custom 424">
      <a:dk1>
        <a:srgbClr val="B0271C"/>
      </a:dk1>
      <a:lt1>
        <a:srgbClr val="FFE8BB"/>
      </a:lt1>
      <a:dk2>
        <a:srgbClr val="374252"/>
      </a:dk2>
      <a:lt2>
        <a:srgbClr val="A5BDC0"/>
      </a:lt2>
      <a:accent1>
        <a:srgbClr val="C0974D"/>
      </a:accent1>
      <a:accent2>
        <a:srgbClr val="E49C5F"/>
      </a:accent2>
      <a:accent3>
        <a:srgbClr val="5D7372"/>
      </a:accent3>
      <a:accent4>
        <a:srgbClr val="B92C00"/>
      </a:accent4>
      <a:accent5>
        <a:srgbClr val="804000"/>
      </a:accent5>
      <a:accent6>
        <a:srgbClr val="A49D80"/>
      </a:accent6>
      <a:hlink>
        <a:srgbClr val="B0271C"/>
      </a:hlink>
      <a:folHlink>
        <a:srgbClr val="5B5F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